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94" r:id="rId2"/>
  </p:sldMasterIdLst>
  <p:notesMasterIdLst>
    <p:notesMasterId r:id="rId24"/>
  </p:notesMasterIdLst>
  <p:handoutMasterIdLst>
    <p:handoutMasterId r:id="rId25"/>
  </p:handoutMasterIdLst>
  <p:sldIdLst>
    <p:sldId id="262" r:id="rId3"/>
    <p:sldId id="263" r:id="rId4"/>
    <p:sldId id="268" r:id="rId5"/>
    <p:sldId id="269" r:id="rId6"/>
    <p:sldId id="267" r:id="rId7"/>
    <p:sldId id="270" r:id="rId8"/>
    <p:sldId id="271" r:id="rId9"/>
    <p:sldId id="272" r:id="rId10"/>
    <p:sldId id="273" r:id="rId11"/>
    <p:sldId id="264" r:id="rId12"/>
    <p:sldId id="276" r:id="rId13"/>
    <p:sldId id="274" r:id="rId14"/>
    <p:sldId id="265" r:id="rId15"/>
    <p:sldId id="277" r:id="rId16"/>
    <p:sldId id="278" r:id="rId17"/>
    <p:sldId id="279" r:id="rId18"/>
    <p:sldId id="266" r:id="rId19"/>
    <p:sldId id="280" r:id="rId20"/>
    <p:sldId id="281" r:id="rId21"/>
    <p:sldId id="282" r:id="rId22"/>
    <p:sldId id="283" r:id="rId2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8DB0"/>
    <a:srgbClr val="2F4D5D"/>
    <a:srgbClr val="DCE7F0"/>
    <a:srgbClr val="005E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59" autoAdjust="0"/>
    <p:restoredTop sz="94652"/>
  </p:normalViewPr>
  <p:slideViewPr>
    <p:cSldViewPr snapToGrid="0" snapToObjects="1">
      <p:cViewPr varScale="1">
        <p:scale>
          <a:sx n="86" d="100"/>
          <a:sy n="86" d="100"/>
        </p:scale>
        <p:origin x="624" y="5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58" d="100"/>
          <a:sy n="158" d="100"/>
        </p:scale>
        <p:origin x="4240"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591CCF-F6FD-734B-854A-5BC033593B1E}" type="datetimeFigureOut">
              <a:rPr lang="nl-NL" smtClean="0"/>
              <a:t>4-3-2022</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52A6D4-CD3D-5148-8B70-A84796F20135}" type="slidenum">
              <a:rPr lang="nl-NL" smtClean="0"/>
              <a:t>‹nr.›</a:t>
            </a:fld>
            <a:endParaRPr lang="nl-NL"/>
          </a:p>
        </p:txBody>
      </p:sp>
    </p:spTree>
    <p:extLst>
      <p:ext uri="{BB962C8B-B14F-4D97-AF65-F5344CB8AC3E}">
        <p14:creationId xmlns:p14="http://schemas.microsoft.com/office/powerpoint/2010/main" val="458916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66214-DB21-4647-B5DA-0D17CA592867}" type="datetimeFigureOut">
              <a:rPr lang="nl-NL" smtClean="0"/>
              <a:t>4-3-2022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4E32A-327F-AF4B-8E1F-209FBF93D26D}" type="slidenum">
              <a:rPr lang="nl-NL" smtClean="0"/>
              <a:t>‹nr.›</a:t>
            </a:fld>
            <a:endParaRPr lang="nl-NL"/>
          </a:p>
        </p:txBody>
      </p:sp>
    </p:spTree>
    <p:extLst>
      <p:ext uri="{BB962C8B-B14F-4D97-AF65-F5344CB8AC3E}">
        <p14:creationId xmlns:p14="http://schemas.microsoft.com/office/powerpoint/2010/main" val="1464046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Rechthoek 6"/>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0" name="Rechthoek 9"/>
          <p:cNvSpPr/>
          <p:nvPr userDrawn="1"/>
        </p:nvSpPr>
        <p:spPr>
          <a:xfrm>
            <a:off x="0" y="648000"/>
            <a:ext cx="12193200" cy="621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647998"/>
            <a:ext cx="12193200" cy="445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9" name="Afbeelding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0000" y="360000"/>
            <a:ext cx="2018135" cy="720000"/>
          </a:xfrm>
          <a:prstGeom prst="rect">
            <a:avLst/>
          </a:prstGeom>
        </p:spPr>
      </p:pic>
      <p:sp>
        <p:nvSpPr>
          <p:cNvPr id="2" name="Titel 1"/>
          <p:cNvSpPr>
            <a:spLocks noGrp="1"/>
          </p:cNvSpPr>
          <p:nvPr>
            <p:ph type="ctrTitle"/>
          </p:nvPr>
        </p:nvSpPr>
        <p:spPr>
          <a:xfrm>
            <a:off x="575999" y="1080000"/>
            <a:ext cx="6096524" cy="4024798"/>
          </a:xfrm>
        </p:spPr>
        <p:txBody>
          <a:bodyPr anchor="ctr" anchorCtr="0">
            <a:normAutofit/>
          </a:bodyPr>
          <a:lstStyle>
            <a:lvl1pPr algn="l">
              <a:defRPr sz="4000" baseline="0">
                <a:solidFill>
                  <a:schemeClr val="bg1"/>
                </a:solidFill>
              </a:defRPr>
            </a:lvl1pPr>
          </a:lstStyle>
          <a:p>
            <a:r>
              <a:rPr lang="en-US" dirty="0"/>
              <a:t>Click to edit Master title style</a:t>
            </a:r>
            <a:endParaRPr lang="nl-NL" dirty="0"/>
          </a:p>
        </p:txBody>
      </p:sp>
      <p:sp>
        <p:nvSpPr>
          <p:cNvPr id="3" name="Ondertitel 2"/>
          <p:cNvSpPr>
            <a:spLocks noGrp="1"/>
          </p:cNvSpPr>
          <p:nvPr>
            <p:ph type="subTitle" idx="1"/>
          </p:nvPr>
        </p:nvSpPr>
        <p:spPr>
          <a:xfrm>
            <a:off x="575999" y="5392801"/>
            <a:ext cx="6096524" cy="730188"/>
          </a:xfrm>
        </p:spPr>
        <p:txBody>
          <a:bodyPr lIns="0" tIns="0" rIns="0" bIns="0"/>
          <a:lstStyle>
            <a:lvl1pPr marL="0" indent="0" algn="l">
              <a:buNone/>
              <a:defRPr sz="24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nl-NL" dirty="0"/>
          </a:p>
        </p:txBody>
      </p:sp>
      <p:sp>
        <p:nvSpPr>
          <p:cNvPr id="5" name="Picture Placeholder 4"/>
          <p:cNvSpPr>
            <a:spLocks noGrp="1"/>
          </p:cNvSpPr>
          <p:nvPr>
            <p:ph type="pic" sz="quarter" idx="10"/>
          </p:nvPr>
        </p:nvSpPr>
        <p:spPr>
          <a:xfrm>
            <a:off x="7248525" y="1654175"/>
            <a:ext cx="4368673" cy="4468813"/>
          </a:xfrm>
        </p:spPr>
        <p:txBody>
          <a:bodyPr/>
          <a:lstStyle/>
          <a:p>
            <a:r>
              <a:rPr lang="en-US"/>
              <a:t>Click icon to add picture</a:t>
            </a:r>
            <a:endParaRPr lang="nl-NL"/>
          </a:p>
        </p:txBody>
      </p:sp>
    </p:spTree>
    <p:extLst>
      <p:ext uri="{BB962C8B-B14F-4D97-AF65-F5344CB8AC3E}">
        <p14:creationId xmlns:p14="http://schemas.microsoft.com/office/powerpoint/2010/main" val="1128617704"/>
      </p:ext>
    </p:extLst>
  </p:cSld>
  <p:clrMapOvr>
    <a:masterClrMapping/>
  </p:clrMapOvr>
  <p:transition spd="slow">
    <p:push dir="u"/>
  </p:transition>
  <p:extLst>
    <p:ext uri="{DCECCB84-F9BA-43D5-87BE-67443E8EF086}">
      <p15:sldGuideLst xmlns:p15="http://schemas.microsoft.com/office/powerpoint/2012/main">
        <p15:guide id="1" orient="horz" pos="1026">
          <p15:clr>
            <a:srgbClr val="FBAE40"/>
          </p15:clr>
        </p15:guide>
        <p15:guide id="2" pos="4203">
          <p15:clr>
            <a:srgbClr val="FBAE40"/>
          </p15:clr>
        </p15:guide>
        <p15:guide id="3" orient="horz" pos="397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sp>
        <p:nvSpPr>
          <p:cNvPr id="7" name="Rechthoek 6"/>
          <p:cNvSpPr/>
          <p:nvPr/>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p:nvSpPr>
        <p:spPr>
          <a:xfrm>
            <a:off x="0" y="647998"/>
            <a:ext cx="12193200" cy="6210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9" name="Afbeelding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000" y="360000"/>
            <a:ext cx="2018135" cy="720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91" y="1350253"/>
            <a:ext cx="4648209" cy="5507747"/>
          </a:xfrm>
          <a:prstGeom prst="rect">
            <a:avLst/>
          </a:prstGeom>
        </p:spPr>
      </p:pic>
      <p:sp>
        <p:nvSpPr>
          <p:cNvPr id="12" name="Ondertitel 2"/>
          <p:cNvSpPr>
            <a:spLocks noGrp="1"/>
          </p:cNvSpPr>
          <p:nvPr>
            <p:ph type="subTitle" idx="1"/>
          </p:nvPr>
        </p:nvSpPr>
        <p:spPr>
          <a:xfrm>
            <a:off x="576003" y="4359604"/>
            <a:ext cx="8333999" cy="1655999"/>
          </a:xfrm>
        </p:spPr>
        <p:txBody>
          <a:bodyPr lIns="0" tIns="0" rIns="0" bIns="0"/>
          <a:lstStyle>
            <a:lvl1pPr marL="0" indent="0" algn="l">
              <a:buNone/>
              <a:defRPr sz="2400" baseline="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a:t>Klik om de ondertitelstijl van het model te bewerken</a:t>
            </a:r>
            <a:endParaRPr lang="nl-NL" dirty="0"/>
          </a:p>
        </p:txBody>
      </p:sp>
      <p:sp>
        <p:nvSpPr>
          <p:cNvPr id="3" name="Title 2"/>
          <p:cNvSpPr>
            <a:spLocks noGrp="1"/>
          </p:cNvSpPr>
          <p:nvPr>
            <p:ph type="title"/>
          </p:nvPr>
        </p:nvSpPr>
        <p:spPr>
          <a:xfrm>
            <a:off x="576000" y="1800000"/>
            <a:ext cx="8334000" cy="2386800"/>
          </a:xfrm>
        </p:spPr>
        <p:txBody>
          <a:bodyPr>
            <a:normAutofit/>
          </a:bodyPr>
          <a:lstStyle>
            <a:lvl1pPr>
              <a:defRPr sz="4000">
                <a:solidFill>
                  <a:schemeClr val="bg1"/>
                </a:solidFill>
              </a:defRPr>
            </a:lvl1pPr>
          </a:lstStyle>
          <a:p>
            <a:r>
              <a:rPr lang="nl-NL" dirty="0"/>
              <a:t>Klik om de stijl te bewerken</a:t>
            </a:r>
          </a:p>
        </p:txBody>
      </p:sp>
    </p:spTree>
    <p:extLst>
      <p:ext uri="{BB962C8B-B14F-4D97-AF65-F5344CB8AC3E}">
        <p14:creationId xmlns:p14="http://schemas.microsoft.com/office/powerpoint/2010/main" val="332038033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ekop">
    <p:spTree>
      <p:nvGrpSpPr>
        <p:cNvPr id="1" name=""/>
        <p:cNvGrpSpPr/>
        <p:nvPr/>
      </p:nvGrpSpPr>
      <p:grpSpPr>
        <a:xfrm>
          <a:off x="0" y="0"/>
          <a:ext cx="0" cy="0"/>
          <a:chOff x="0" y="0"/>
          <a:chExt cx="0" cy="0"/>
        </a:xfrm>
      </p:grpSpPr>
      <p:sp>
        <p:nvSpPr>
          <p:cNvPr id="7" name="Rechthoek 6"/>
          <p:cNvSpPr/>
          <p:nvPr/>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4" name="Tijdelijke aanduiding voor datum 3"/>
          <p:cNvSpPr>
            <a:spLocks noGrp="1"/>
          </p:cNvSpPr>
          <p:nvPr>
            <p:ph type="dt" sz="half" idx="10"/>
          </p:nvPr>
        </p:nvSpPr>
        <p:spPr/>
        <p:txBody>
          <a:bodyPr/>
          <a:lstStyle/>
          <a:p>
            <a:fld id="{AC65592D-CFFD-4B97-9D4C-3BB4F8EE974F}" type="datetime1">
              <a:rPr lang="nl-BE" smtClean="0"/>
              <a:t>4/03/2022</a:t>
            </a:fld>
            <a:endParaRPr lang="nl-NL"/>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9" name="Titel 1"/>
          <p:cNvSpPr>
            <a:spLocks noGrp="1"/>
          </p:cNvSpPr>
          <p:nvPr>
            <p:ph type="title"/>
          </p:nvPr>
        </p:nvSpPr>
        <p:spPr>
          <a:xfrm>
            <a:off x="576003" y="1800000"/>
            <a:ext cx="8333999" cy="2386800"/>
          </a:xfrm>
        </p:spPr>
        <p:txBody>
          <a:bodyPr anchor="b">
            <a:normAutofit/>
          </a:bodyPr>
          <a:lstStyle>
            <a:lvl1pPr>
              <a:defRPr sz="4000" baseline="0">
                <a:solidFill>
                  <a:srgbClr val="1D8DB0"/>
                </a:solidFill>
              </a:defRPr>
            </a:lvl1pPr>
          </a:lstStyle>
          <a:p>
            <a:r>
              <a:rPr lang="nl-NL"/>
              <a:t>Klik om de stijl te bewerken</a:t>
            </a:r>
            <a:endParaRPr lang="nl-NL" dirty="0"/>
          </a:p>
        </p:txBody>
      </p:sp>
      <p:sp>
        <p:nvSpPr>
          <p:cNvPr id="10"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005E77"/>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a:t>Tekststijl van het model bewerken</a:t>
            </a:r>
          </a:p>
        </p:txBody>
      </p:sp>
    </p:spTree>
    <p:extLst>
      <p:ext uri="{BB962C8B-B14F-4D97-AF65-F5344CB8AC3E}">
        <p14:creationId xmlns:p14="http://schemas.microsoft.com/office/powerpoint/2010/main" val="3322770315"/>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ekopWit">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fld id="{2513B45A-F92D-452C-8D0D-A1F5D31A698A}" type="datetime1">
              <a:rPr lang="nl-BE" smtClean="0"/>
              <a:t>4/03/2022</a:t>
            </a:fld>
            <a:endParaRPr lang="nl-NL"/>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8" name="Titel 1"/>
          <p:cNvSpPr>
            <a:spLocks noGrp="1"/>
          </p:cNvSpPr>
          <p:nvPr>
            <p:ph type="title"/>
          </p:nvPr>
        </p:nvSpPr>
        <p:spPr>
          <a:xfrm>
            <a:off x="576003" y="1800000"/>
            <a:ext cx="8333999" cy="2386800"/>
          </a:xfrm>
        </p:spPr>
        <p:txBody>
          <a:bodyPr anchor="b">
            <a:normAutofit/>
          </a:bodyPr>
          <a:lstStyle>
            <a:lvl1pPr>
              <a:defRPr sz="4000"/>
            </a:lvl1pPr>
          </a:lstStyle>
          <a:p>
            <a:r>
              <a:rPr lang="nl-NL" dirty="0"/>
              <a:t>Klik om de stijl te bewerken</a:t>
            </a:r>
          </a:p>
        </p:txBody>
      </p:sp>
      <p:sp>
        <p:nvSpPr>
          <p:cNvPr id="9"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2F4D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dirty="0"/>
              <a:t>Tekststijl van het model bewerken</a:t>
            </a:r>
          </a:p>
        </p:txBody>
      </p:sp>
    </p:spTree>
    <p:extLst>
      <p:ext uri="{BB962C8B-B14F-4D97-AF65-F5344CB8AC3E}">
        <p14:creationId xmlns:p14="http://schemas.microsoft.com/office/powerpoint/2010/main" val="3270691148"/>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fld id="{DEFB127E-CE29-4895-8E3F-2BBD4DA6B8B2}" type="datetime1">
              <a:rPr lang="nl-BE" smtClean="0"/>
              <a:t>4/03/2022</a:t>
            </a:fld>
            <a:endParaRPr lang="nl-NL"/>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nl-NL"/>
              <a:t>Klik om de stijl te bewerken</a:t>
            </a:r>
          </a:p>
        </p:txBody>
      </p:sp>
    </p:spTree>
    <p:extLst>
      <p:ext uri="{BB962C8B-B14F-4D97-AF65-F5344CB8AC3E}">
        <p14:creationId xmlns:p14="http://schemas.microsoft.com/office/powerpoint/2010/main" val="42226689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fld id="{BBDB7CED-372B-4C53-9297-A67D27E27941}" type="datetime1">
              <a:rPr lang="nl-BE" smtClean="0"/>
              <a:t>4/03/2022</a:t>
            </a:fld>
            <a:endParaRPr lang="nl-NL"/>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nl-NL"/>
              <a:t>Klik om de stijl te bewerken</a:t>
            </a:r>
          </a:p>
        </p:txBody>
      </p:sp>
    </p:spTree>
    <p:extLst>
      <p:ext uri="{BB962C8B-B14F-4D97-AF65-F5344CB8AC3E}">
        <p14:creationId xmlns:p14="http://schemas.microsoft.com/office/powerpoint/2010/main" val="2102180824"/>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5999" y="1800000"/>
            <a:ext cx="6096524" cy="2386800"/>
          </a:xfrm>
        </p:spPr>
        <p:txBody>
          <a:bodyPr anchor="b"/>
          <a:lstStyle>
            <a:lvl1pPr>
              <a:defRPr sz="4000" baseline="0">
                <a:solidFill>
                  <a:schemeClr val="tx2"/>
                </a:solidFill>
              </a:defRPr>
            </a:lvl1pPr>
          </a:lstStyle>
          <a:p>
            <a:r>
              <a:rPr lang="en-US" dirty="0"/>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fld id="{96E49F82-505F-49EC-9BF0-F6EB61D2F7C0}" type="datetime1">
              <a:rPr lang="nl-BE" smtClean="0"/>
              <a:t>4/03/2022</a:t>
            </a:fld>
            <a:endParaRPr lang="nl-NL" dirty="0"/>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8" name="Picture Placeholder 4"/>
          <p:cNvSpPr>
            <a:spLocks noGrp="1"/>
          </p:cNvSpPr>
          <p:nvPr>
            <p:ph type="pic" sz="quarter" idx="13"/>
          </p:nvPr>
        </p:nvSpPr>
        <p:spPr>
          <a:xfrm>
            <a:off x="7248525" y="584201"/>
            <a:ext cx="4368673" cy="2376000"/>
          </a:xfrm>
        </p:spPr>
        <p:txBody>
          <a:bodyPr/>
          <a:lstStyle/>
          <a:p>
            <a:r>
              <a:rPr lang="en-US"/>
              <a:t>Click icon to add picture</a:t>
            </a:r>
            <a:endParaRPr lang="nl-NL"/>
          </a:p>
        </p:txBody>
      </p:sp>
      <p:sp>
        <p:nvSpPr>
          <p:cNvPr id="9" name="Picture Placeholder 4"/>
          <p:cNvSpPr>
            <a:spLocks noGrp="1"/>
          </p:cNvSpPr>
          <p:nvPr>
            <p:ph type="pic" sz="quarter" idx="14"/>
          </p:nvPr>
        </p:nvSpPr>
        <p:spPr>
          <a:xfrm>
            <a:off x="7248262" y="3248513"/>
            <a:ext cx="4368673" cy="2376000"/>
          </a:xfrm>
        </p:spPr>
        <p:txBody>
          <a:bodyPr/>
          <a:lstStyle/>
          <a:p>
            <a:r>
              <a:rPr lang="en-US"/>
              <a:t>Click icon to add picture</a:t>
            </a:r>
            <a:endParaRPr lang="nl-NL"/>
          </a:p>
        </p:txBody>
      </p:sp>
    </p:spTree>
    <p:extLst>
      <p:ext uri="{BB962C8B-B14F-4D97-AF65-F5344CB8AC3E}">
        <p14:creationId xmlns:p14="http://schemas.microsoft.com/office/powerpoint/2010/main" val="952148524"/>
      </p:ext>
    </p:extLst>
  </p:cSld>
  <p:clrMapOvr>
    <a:masterClrMapping/>
  </p:clrMapOvr>
  <p:transition spd="slow">
    <p:push dir="u"/>
  </p:transition>
  <p:extLst>
    <p:ext uri="{DCECCB84-F9BA-43D5-87BE-67443E8EF086}">
      <p15:sldGuideLst xmlns:p15="http://schemas.microsoft.com/office/powerpoint/2012/main">
        <p15:guide id="1" orient="horz" pos="3543">
          <p15:clr>
            <a:srgbClr val="FBAE40"/>
          </p15:clr>
        </p15:guide>
        <p15:guide id="2" pos="420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ekopWit">
    <p:spTree>
      <p:nvGrpSpPr>
        <p:cNvPr id="1" name=""/>
        <p:cNvGrpSpPr/>
        <p:nvPr/>
      </p:nvGrpSpPr>
      <p:grpSpPr>
        <a:xfrm>
          <a:off x="0" y="0"/>
          <a:ext cx="0" cy="0"/>
          <a:chOff x="0" y="0"/>
          <a:chExt cx="0" cy="0"/>
        </a:xfrm>
      </p:grpSpPr>
      <p:sp>
        <p:nvSpPr>
          <p:cNvPr id="2" name="Titel 1"/>
          <p:cNvSpPr>
            <a:spLocks noGrp="1"/>
          </p:cNvSpPr>
          <p:nvPr>
            <p:ph type="title"/>
          </p:nvPr>
        </p:nvSpPr>
        <p:spPr>
          <a:xfrm>
            <a:off x="575999" y="1800000"/>
            <a:ext cx="6096264" cy="2386800"/>
          </a:xfrm>
        </p:spPr>
        <p:txBody>
          <a:bodyPr anchor="b">
            <a:normAutofit/>
          </a:bodyPr>
          <a:lstStyle>
            <a:lvl1pPr>
              <a:defRPr sz="4000"/>
            </a:lvl1pPr>
          </a:lstStyle>
          <a:p>
            <a:r>
              <a:rPr lang="en-US"/>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fld id="{1ECEED85-C67D-45E0-9200-A67B463B876A}" type="datetime1">
              <a:rPr lang="nl-BE" smtClean="0"/>
              <a:t>4/03/2022</a:t>
            </a:fld>
            <a:endParaRPr lang="nl-NL" dirty="0"/>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7" name="Picture Placeholder 4"/>
          <p:cNvSpPr>
            <a:spLocks noGrp="1"/>
          </p:cNvSpPr>
          <p:nvPr>
            <p:ph type="pic" sz="quarter" idx="13"/>
          </p:nvPr>
        </p:nvSpPr>
        <p:spPr>
          <a:xfrm>
            <a:off x="7248525" y="584201"/>
            <a:ext cx="4368673" cy="5040312"/>
          </a:xfrm>
        </p:spPr>
        <p:txBody>
          <a:bodyPr/>
          <a:lstStyle/>
          <a:p>
            <a:r>
              <a:rPr lang="en-US"/>
              <a:t>Click icon to add picture</a:t>
            </a:r>
            <a:endParaRPr lang="nl-NL"/>
          </a:p>
        </p:txBody>
      </p:sp>
    </p:spTree>
  </p:cSld>
  <p:clrMapOvr>
    <a:masterClrMapping/>
  </p:clrMapOvr>
  <p:transition spd="slow">
    <p:push dir="u"/>
  </p:transition>
  <p:extLst>
    <p:ext uri="{DCECCB84-F9BA-43D5-87BE-67443E8EF086}">
      <p15:sldGuideLst xmlns:p15="http://schemas.microsoft.com/office/powerpoint/2012/main">
        <p15:guide id="1" orient="horz" pos="3543" userDrawn="1">
          <p15:clr>
            <a:srgbClr val="FBAE40"/>
          </p15:clr>
        </p15:guide>
        <p15:guide id="2" pos="4203" userDrawn="1">
          <p15:clr>
            <a:srgbClr val="FBAE40"/>
          </p15:clr>
        </p15:guide>
        <p15:guide id="3" orient="horz" pos="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fld id="{FC7655D5-7A49-457B-AAD6-E1F54914766C}" type="datetime1">
              <a:rPr lang="nl-BE" smtClean="0"/>
              <a:t>4/03/2022</a:t>
            </a:fld>
            <a:endParaRPr lang="nl-NL"/>
          </a:p>
        </p:txBody>
      </p:sp>
      <p:sp>
        <p:nvSpPr>
          <p:cNvPr id="6" name="Tijdelijke aanduiding voor voettekst 5"/>
          <p:cNvSpPr>
            <a:spLocks noGrp="1"/>
          </p:cNvSpPr>
          <p:nvPr>
            <p:ph type="ftr" sz="quarter" idx="11"/>
          </p:nvPr>
        </p:nvSpPr>
        <p:spPr/>
        <p:txBody>
          <a:bodyPr/>
          <a:lstStyle/>
          <a:p>
            <a:r>
              <a:rPr lang="nl-NL"/>
              <a:t>Lessenreeks groepentheorie Ben Vos</a:t>
            </a:r>
          </a:p>
        </p:txBody>
      </p:sp>
      <p:sp>
        <p:nvSpPr>
          <p:cNvPr id="7" name="Tijdelijke aanduiding voor dianummer 6"/>
          <p:cNvSpPr>
            <a:spLocks noGrp="1"/>
          </p:cNvSpPr>
          <p:nvPr>
            <p:ph type="sldNum" sz="quarter" idx="12"/>
          </p:nvPr>
        </p:nvSpPr>
        <p:spPr/>
        <p:txBody>
          <a:bodyPr/>
          <a:lstStyle/>
          <a:p>
            <a:fld id="{0A297500-7527-634B-90F4-69D0994C32B4}" type="slidenum">
              <a:rPr lang="nl-NL" smtClean="0"/>
              <a:t>‹nr.›</a:t>
            </a:fld>
            <a:endParaRPr lang="nl-NL"/>
          </a:p>
        </p:txBody>
      </p:sp>
      <p:sp>
        <p:nvSpPr>
          <p:cNvPr id="9" name="Tijdelijke aanduiding voor tekst 2"/>
          <p:cNvSpPr>
            <a:spLocks noGrp="1"/>
          </p:cNvSpPr>
          <p:nvPr>
            <p:ph idx="1"/>
          </p:nvPr>
        </p:nvSpPr>
        <p:spPr>
          <a:xfrm>
            <a:off x="576000" y="1656000"/>
            <a:ext cx="5400000" cy="4464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12" name="Content Placeholder 11"/>
          <p:cNvSpPr>
            <a:spLocks noGrp="1"/>
          </p:cNvSpPr>
          <p:nvPr>
            <p:ph sz="quarter" idx="13"/>
          </p:nvPr>
        </p:nvSpPr>
        <p:spPr>
          <a:xfrm>
            <a:off x="6217200" y="1656000"/>
            <a:ext cx="5400000" cy="44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85958907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576000" y="1656000"/>
            <a:ext cx="5421575"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Tijdelijke aanduiding voor inhoud 3"/>
          <p:cNvSpPr>
            <a:spLocks noGrp="1"/>
          </p:cNvSpPr>
          <p:nvPr>
            <p:ph sz="half" idx="2"/>
          </p:nvPr>
        </p:nvSpPr>
        <p:spPr>
          <a:xfrm>
            <a:off x="576000" y="2276271"/>
            <a:ext cx="5421575"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5" name="Tijdelijke aanduiding voor tekst 4"/>
          <p:cNvSpPr>
            <a:spLocks noGrp="1"/>
          </p:cNvSpPr>
          <p:nvPr>
            <p:ph type="body" sz="quarter" idx="3"/>
          </p:nvPr>
        </p:nvSpPr>
        <p:spPr>
          <a:xfrm>
            <a:off x="6172200" y="1656000"/>
            <a:ext cx="5445000"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Tijdelijke aanduiding voor inhoud 5"/>
          <p:cNvSpPr>
            <a:spLocks noGrp="1"/>
          </p:cNvSpPr>
          <p:nvPr>
            <p:ph sz="quarter" idx="4"/>
          </p:nvPr>
        </p:nvSpPr>
        <p:spPr>
          <a:xfrm>
            <a:off x="6172200" y="2276271"/>
            <a:ext cx="5445000"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ijdelijke aanduiding voor datum 6"/>
          <p:cNvSpPr>
            <a:spLocks noGrp="1"/>
          </p:cNvSpPr>
          <p:nvPr>
            <p:ph type="dt" sz="half" idx="10"/>
          </p:nvPr>
        </p:nvSpPr>
        <p:spPr/>
        <p:txBody>
          <a:bodyPr/>
          <a:lstStyle/>
          <a:p>
            <a:fld id="{31400BB0-174D-4511-BFD1-F35E777EA3EB}" type="datetime1">
              <a:rPr lang="nl-BE" smtClean="0"/>
              <a:t>4/03/2022</a:t>
            </a:fld>
            <a:endParaRPr lang="nl-NL" dirty="0"/>
          </a:p>
        </p:txBody>
      </p:sp>
      <p:sp>
        <p:nvSpPr>
          <p:cNvPr id="8" name="Tijdelijke aanduiding voor voettekst 7"/>
          <p:cNvSpPr>
            <a:spLocks noGrp="1"/>
          </p:cNvSpPr>
          <p:nvPr>
            <p:ph type="ftr" sz="quarter" idx="11"/>
          </p:nvPr>
        </p:nvSpPr>
        <p:spPr/>
        <p:txBody>
          <a:bodyPr/>
          <a:lstStyle/>
          <a:p>
            <a:r>
              <a:rPr lang="nl-NL"/>
              <a:t>Lessenreeks groepentheorie Ben Vos</a:t>
            </a:r>
          </a:p>
        </p:txBody>
      </p:sp>
      <p:sp>
        <p:nvSpPr>
          <p:cNvPr id="9" name="Tijdelijke aanduiding voor dianummer 8"/>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784001506"/>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fld id="{FA206413-F575-4EB3-B192-362B3A92FE2E}" type="datetime1">
              <a:rPr lang="nl-BE" smtClean="0"/>
              <a:t>4/03/2022</a:t>
            </a:fld>
            <a:endParaRPr lang="nl-NL"/>
          </a:p>
        </p:txBody>
      </p:sp>
      <p:sp>
        <p:nvSpPr>
          <p:cNvPr id="4" name="Tijdelijke aanduiding voor voettekst 3"/>
          <p:cNvSpPr>
            <a:spLocks noGrp="1"/>
          </p:cNvSpPr>
          <p:nvPr>
            <p:ph type="ftr" sz="quarter" idx="11"/>
          </p:nvPr>
        </p:nvSpPr>
        <p:spPr/>
        <p:txBody>
          <a:bodyPr/>
          <a:lstStyle/>
          <a:p>
            <a:r>
              <a:rPr lang="nl-NL"/>
              <a:t>Lessenreeks groepentheorie Ben Vos</a:t>
            </a:r>
          </a:p>
        </p:txBody>
      </p:sp>
      <p:sp>
        <p:nvSpPr>
          <p:cNvPr id="5" name="Tijdelijke aanduiding voor dianummer 4"/>
          <p:cNvSpPr>
            <a:spLocks noGrp="1"/>
          </p:cNvSpPr>
          <p:nvPr>
            <p:ph type="sldNum" sz="quarter" idx="12"/>
          </p:nvPr>
        </p:nvSpPr>
        <p:spPr/>
        <p:txBody>
          <a:bodyPr/>
          <a:lstStyle/>
          <a:p>
            <a:fld id="{0A297500-7527-634B-90F4-69D0994C32B4}" type="slidenum">
              <a:rPr lang="nl-NL" smtClean="0"/>
              <a:t>‹nr.›</a:t>
            </a:fld>
            <a:endParaRPr lang="nl-NL"/>
          </a:p>
        </p:txBody>
      </p:sp>
      <p:sp>
        <p:nvSpPr>
          <p:cNvPr id="6" name="Title 5"/>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546631928"/>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F5EBEFC6-78CC-47EF-9D19-8ED39DEF802D}" type="datetime1">
              <a:rPr lang="nl-BE" smtClean="0"/>
              <a:t>4/03/2022</a:t>
            </a:fld>
            <a:endParaRPr lang="nl-NL"/>
          </a:p>
        </p:txBody>
      </p:sp>
      <p:sp>
        <p:nvSpPr>
          <p:cNvPr id="3" name="Tijdelijke aanduiding voor voettekst 2"/>
          <p:cNvSpPr>
            <a:spLocks noGrp="1"/>
          </p:cNvSpPr>
          <p:nvPr>
            <p:ph type="ftr" sz="quarter" idx="11"/>
          </p:nvPr>
        </p:nvSpPr>
        <p:spPr/>
        <p:txBody>
          <a:bodyPr/>
          <a:lstStyle/>
          <a:p>
            <a:r>
              <a:rPr lang="nl-NL"/>
              <a:t>Lessenreeks groepentheorie Ben Vos</a:t>
            </a:r>
          </a:p>
        </p:txBody>
      </p:sp>
      <p:sp>
        <p:nvSpPr>
          <p:cNvPr id="4" name="Tijdelijke aanduiding voor dianummer 3"/>
          <p:cNvSpPr>
            <a:spLocks noGrp="1"/>
          </p:cNvSpPr>
          <p:nvPr>
            <p:ph type="sldNum" sz="quarter" idx="12"/>
          </p:nvPr>
        </p:nvSpPr>
        <p:spPr/>
        <p:txBody>
          <a:bodyPr/>
          <a:lstStyle/>
          <a:p>
            <a:fld id="{0A297500-7527-634B-90F4-69D0994C32B4}" type="slidenum">
              <a:rPr lang="nl-NL" smtClean="0"/>
              <a:t>‹nr.›</a:t>
            </a:fld>
            <a:endParaRPr lang="nl-NL"/>
          </a:p>
        </p:txBody>
      </p:sp>
    </p:spTree>
    <p:extLst>
      <p:ext uri="{BB962C8B-B14F-4D97-AF65-F5344CB8AC3E}">
        <p14:creationId xmlns:p14="http://schemas.microsoft.com/office/powerpoint/2010/main" val="30777203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ekopSlot">
    <p:spTree>
      <p:nvGrpSpPr>
        <p:cNvPr id="1" name=""/>
        <p:cNvGrpSpPr/>
        <p:nvPr/>
      </p:nvGrpSpPr>
      <p:grpSpPr>
        <a:xfrm>
          <a:off x="0" y="0"/>
          <a:ext cx="0" cy="0"/>
          <a:chOff x="0" y="0"/>
          <a:chExt cx="0" cy="0"/>
        </a:xfrm>
      </p:grpSpPr>
      <p:sp>
        <p:nvSpPr>
          <p:cNvPr id="9" name="Rechthoek 8"/>
          <p:cNvSpPr/>
          <p:nvPr userDrawn="1"/>
        </p:nvSpPr>
        <p:spPr>
          <a:xfrm>
            <a:off x="0" y="0"/>
            <a:ext cx="12193200" cy="62099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9120" y="510988"/>
            <a:ext cx="11039793" cy="5184424"/>
          </a:xfrm>
        </p:spPr>
        <p:txBody>
          <a:bodyPr anchor="ctr" anchorCtr="0">
            <a:noAutofit/>
          </a:bodyPr>
          <a:lstStyle>
            <a:lvl1pPr algn="ctr">
              <a:defRPr sz="6000" baseline="0">
                <a:solidFill>
                  <a:schemeClr val="bg1"/>
                </a:solidFill>
              </a:defRPr>
            </a:lvl1pPr>
          </a:lstStyle>
          <a:p>
            <a:r>
              <a:rPr lang="en-US" dirty="0"/>
              <a:t>Click to edit Master title style</a:t>
            </a:r>
            <a:endParaRPr lang="nl-NL" dirty="0"/>
          </a:p>
        </p:txBody>
      </p:sp>
      <p:sp>
        <p:nvSpPr>
          <p:cNvPr id="4" name="Tijdelijke aanduiding voor datum 3"/>
          <p:cNvSpPr>
            <a:spLocks noGrp="1"/>
          </p:cNvSpPr>
          <p:nvPr>
            <p:ph type="dt" sz="half" idx="10"/>
          </p:nvPr>
        </p:nvSpPr>
        <p:spPr/>
        <p:txBody>
          <a:bodyPr/>
          <a:lstStyle/>
          <a:p>
            <a:fld id="{B88F63F9-CC4B-4CC6-9BC8-F131DEF30B35}" type="datetime1">
              <a:rPr lang="nl-BE" smtClean="0"/>
              <a:t>4/03/2022</a:t>
            </a:fld>
            <a:endParaRPr lang="nl-NL" dirty="0"/>
          </a:p>
        </p:txBody>
      </p:sp>
      <p:sp>
        <p:nvSpPr>
          <p:cNvPr id="5" name="Tijdelijke aanduiding voor voettekst 4"/>
          <p:cNvSpPr>
            <a:spLocks noGrp="1"/>
          </p:cNvSpPr>
          <p:nvPr>
            <p:ph type="ftr" sz="quarter" idx="11"/>
          </p:nvPr>
        </p:nvSpPr>
        <p:spPr/>
        <p:txBody>
          <a:bodyPr/>
          <a:lstStyle/>
          <a:p>
            <a:r>
              <a:rPr lang="nl-NL"/>
              <a:t>Lessenreeks groepentheorie Ben Vos</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20000"/>
            <a:lumOff val="80000"/>
            <a:alpha val="55000"/>
          </a:schemeClr>
        </a:solidFill>
        <a:effectLst/>
      </p:bgPr>
    </p:bg>
    <p:spTree>
      <p:nvGrpSpPr>
        <p:cNvPr id="1" name=""/>
        <p:cNvGrpSpPr/>
        <p:nvPr/>
      </p:nvGrpSpPr>
      <p:grpSpPr>
        <a:xfrm>
          <a:off x="0" y="0"/>
          <a:ext cx="0" cy="0"/>
          <a:chOff x="0" y="0"/>
          <a:chExt cx="0" cy="0"/>
        </a:xfrm>
      </p:grpSpPr>
      <p:sp>
        <p:nvSpPr>
          <p:cNvPr id="7" name="Rechthoek 6"/>
          <p:cNvSpPr/>
          <p:nvPr userDrawn="1"/>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8" name="Afbeelding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041200" y="6353999"/>
            <a:ext cx="1008305" cy="360000"/>
          </a:xfrm>
          <a:prstGeom prst="rect">
            <a:avLst/>
          </a:prstGeom>
        </p:spPr>
      </p:pic>
      <p:sp>
        <p:nvSpPr>
          <p:cNvPr id="2" name="Tijdelijke aanduiding voor titel 1"/>
          <p:cNvSpPr>
            <a:spLocks noGrp="1"/>
          </p:cNvSpPr>
          <p:nvPr>
            <p:ph type="title"/>
          </p:nvPr>
        </p:nvSpPr>
        <p:spPr>
          <a:xfrm>
            <a:off x="576000" y="207036"/>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817BCFB9-53DD-49CF-8A7C-242329A0BF41}" type="datetime1">
              <a:rPr lang="nl-BE" smtClean="0"/>
              <a:t>4/03/2022</a:t>
            </a:fld>
            <a:endParaRPr lang="nl-NL" dirty="0"/>
          </a:p>
        </p:txBody>
      </p:sp>
      <p:sp>
        <p:nvSpPr>
          <p:cNvPr id="5" name="Tijdelijke aanduiding voor voettekst 4"/>
          <p:cNvSpPr>
            <a:spLocks noGrp="1"/>
          </p:cNvSpPr>
          <p:nvPr>
            <p:ph type="ftr" sz="quarter" idx="3"/>
          </p:nvPr>
        </p:nvSpPr>
        <p:spPr>
          <a:xfrm>
            <a:off x="6033600" y="6210000"/>
            <a:ext cx="4993200"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nl-NL"/>
              <a:t>Lessenreeks groepentheorie Ben Vos</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spTree>
    <p:extLst>
      <p:ext uri="{BB962C8B-B14F-4D97-AF65-F5344CB8AC3E}">
        <p14:creationId xmlns:p14="http://schemas.microsoft.com/office/powerpoint/2010/main" val="463755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3" r:id="rId6"/>
    <p:sldLayoutId id="2147483654" r:id="rId7"/>
    <p:sldLayoutId id="2147483655" r:id="rId8"/>
    <p:sldLayoutId id="2147483661" r:id="rId9"/>
  </p:sldLayoutIdLst>
  <p:transition spd="slow">
    <p:push dir="u"/>
  </p:transition>
  <p:hf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42" userDrawn="1">
          <p15:clr>
            <a:srgbClr val="F26B43"/>
          </p15:clr>
        </p15:guide>
        <p15:guide id="2" pos="7319" userDrawn="1">
          <p15:clr>
            <a:srgbClr val="F26B43"/>
          </p15:clr>
        </p15:guide>
        <p15:guide id="3" orient="horz" pos="3857" userDrawn="1">
          <p15:clr>
            <a:srgbClr val="F26B43"/>
          </p15:clr>
        </p15:guide>
        <p15:guide id="4" pos="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lumMod val="20000"/>
            <a:lumOff val="80000"/>
            <a:alpha val="55000"/>
          </a:schemeClr>
        </a:solidFill>
        <a:effectLst/>
      </p:bgPr>
    </p:bg>
    <p:spTree>
      <p:nvGrpSpPr>
        <p:cNvPr id="1" name=""/>
        <p:cNvGrpSpPr/>
        <p:nvPr/>
      </p:nvGrpSpPr>
      <p:grpSpPr>
        <a:xfrm>
          <a:off x="0" y="0"/>
          <a:ext cx="0" cy="0"/>
          <a:chOff x="0" y="0"/>
          <a:chExt cx="0" cy="0"/>
        </a:xfrm>
      </p:grpSpPr>
      <p:sp>
        <p:nvSpPr>
          <p:cNvPr id="7" name="Rechthoek 6"/>
          <p:cNvSpPr/>
          <p:nvPr/>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41200" y="6353999"/>
            <a:ext cx="1008305" cy="360000"/>
          </a:xfrm>
          <a:prstGeom prst="rect">
            <a:avLst/>
          </a:prstGeom>
        </p:spPr>
      </p:pic>
      <p:sp>
        <p:nvSpPr>
          <p:cNvPr id="2" name="Tijdelijke aanduiding voor titel 1"/>
          <p:cNvSpPr>
            <a:spLocks noGrp="1"/>
          </p:cNvSpPr>
          <p:nvPr>
            <p:ph type="title"/>
          </p:nvPr>
        </p:nvSpPr>
        <p:spPr>
          <a:xfrm>
            <a:off x="576000" y="216000"/>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E0D2BC20-C8C9-4884-ABDF-E4D7CA14D5B6}" type="datetime1">
              <a:rPr lang="nl-BE" smtClean="0"/>
              <a:t>4/03/2022</a:t>
            </a:fld>
            <a:endParaRPr lang="nl-NL" dirty="0"/>
          </a:p>
        </p:txBody>
      </p:sp>
      <p:sp>
        <p:nvSpPr>
          <p:cNvPr id="5" name="Tijdelijke aanduiding voor voettekst 4"/>
          <p:cNvSpPr>
            <a:spLocks noGrp="1"/>
          </p:cNvSpPr>
          <p:nvPr>
            <p:ph type="ftr" sz="quarter" idx="3"/>
          </p:nvPr>
        </p:nvSpPr>
        <p:spPr>
          <a:xfrm>
            <a:off x="6033600" y="6210000"/>
            <a:ext cx="4993200"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nl-NL"/>
              <a:t>Lessenreeks groepentheorie Ben Vos</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spTree>
    <p:extLst>
      <p:ext uri="{BB962C8B-B14F-4D97-AF65-F5344CB8AC3E}">
        <p14:creationId xmlns:p14="http://schemas.microsoft.com/office/powerpoint/2010/main" val="173252323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Lst>
  <p:transition spd="slow">
    <p:push dir="u"/>
  </p:transition>
  <p:hf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0.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a:extLst>
              <a:ext uri="{FF2B5EF4-FFF2-40B4-BE49-F238E27FC236}">
                <a16:creationId xmlns:a16="http://schemas.microsoft.com/office/drawing/2014/main" id="{F4E50038-1A6C-41BE-90F4-D9F58CCC18C6}"/>
              </a:ext>
            </a:extLst>
          </p:cNvPr>
          <p:cNvSpPr>
            <a:spLocks noGrp="1"/>
          </p:cNvSpPr>
          <p:nvPr>
            <p:ph type="subTitle" idx="1"/>
          </p:nvPr>
        </p:nvSpPr>
        <p:spPr/>
        <p:txBody>
          <a:bodyPr/>
          <a:lstStyle/>
          <a:p>
            <a:r>
              <a:rPr lang="nl-BE" dirty="0"/>
              <a:t>Lessenreeks groepentheorie</a:t>
            </a:r>
          </a:p>
          <a:p>
            <a:r>
              <a:rPr lang="nl-BE" dirty="0"/>
              <a:t>Ben Vos</a:t>
            </a:r>
          </a:p>
        </p:txBody>
      </p:sp>
      <p:sp>
        <p:nvSpPr>
          <p:cNvPr id="3" name="Titel 2">
            <a:extLst>
              <a:ext uri="{FF2B5EF4-FFF2-40B4-BE49-F238E27FC236}">
                <a16:creationId xmlns:a16="http://schemas.microsoft.com/office/drawing/2014/main" id="{30A1D46D-6DC2-47EE-AE49-7F950FCAE9E3}"/>
              </a:ext>
            </a:extLst>
          </p:cNvPr>
          <p:cNvSpPr>
            <a:spLocks noGrp="1"/>
          </p:cNvSpPr>
          <p:nvPr>
            <p:ph type="title"/>
          </p:nvPr>
        </p:nvSpPr>
        <p:spPr/>
        <p:txBody>
          <a:bodyPr/>
          <a:lstStyle/>
          <a:p>
            <a:r>
              <a:rPr lang="nl-BE" dirty="0"/>
              <a:t>Permutatiegroepen + deelgroepen</a:t>
            </a:r>
          </a:p>
        </p:txBody>
      </p:sp>
    </p:spTree>
    <p:extLst>
      <p:ext uri="{BB962C8B-B14F-4D97-AF65-F5344CB8AC3E}">
        <p14:creationId xmlns:p14="http://schemas.microsoft.com/office/powerpoint/2010/main" val="1984977689"/>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E6C5C4F7-8AFA-4204-9452-9F468C6FB85A}"/>
              </a:ext>
            </a:extLst>
          </p:cNvPr>
          <p:cNvSpPr>
            <a:spLocks noGrp="1"/>
          </p:cNvSpPr>
          <p:nvPr>
            <p:ph type="ftr" sz="quarter" idx="11"/>
          </p:nvPr>
        </p:nvSpPr>
        <p:spPr/>
        <p:txBody>
          <a:bodyPr/>
          <a:lstStyle/>
          <a:p>
            <a:r>
              <a:rPr lang="nl-NL"/>
              <a:t>Lessenreeks groepentheorie Ben Vos</a:t>
            </a:r>
          </a:p>
        </p:txBody>
      </p:sp>
      <p:sp>
        <p:nvSpPr>
          <p:cNvPr id="3" name="Tijdelijke aanduiding voor dianummer 2">
            <a:extLst>
              <a:ext uri="{FF2B5EF4-FFF2-40B4-BE49-F238E27FC236}">
                <a16:creationId xmlns:a16="http://schemas.microsoft.com/office/drawing/2014/main" id="{35008AF6-C590-4770-AF8A-4FF1E3A58357}"/>
              </a:ext>
            </a:extLst>
          </p:cNvPr>
          <p:cNvSpPr>
            <a:spLocks noGrp="1"/>
          </p:cNvSpPr>
          <p:nvPr>
            <p:ph type="sldNum" sz="quarter" idx="12"/>
          </p:nvPr>
        </p:nvSpPr>
        <p:spPr/>
        <p:txBody>
          <a:bodyPr/>
          <a:lstStyle/>
          <a:p>
            <a:fld id="{CF179DAE-D0A6-40C3-B8BC-6A97C268D03A}" type="slidenum">
              <a:rPr lang="nl-NL" smtClean="0"/>
              <a:t>10</a:t>
            </a:fld>
            <a:endParaRPr lang="nl-NL"/>
          </a:p>
        </p:txBody>
      </p:sp>
      <mc:AlternateContent xmlns:mc="http://schemas.openxmlformats.org/markup-compatibility/2006" xmlns:a14="http://schemas.microsoft.com/office/drawing/2010/main">
        <mc:Choice Requires="a14">
          <p:sp>
            <p:nvSpPr>
              <p:cNvPr id="4" name="Titel 3">
                <a:extLst>
                  <a:ext uri="{FF2B5EF4-FFF2-40B4-BE49-F238E27FC236}">
                    <a16:creationId xmlns:a16="http://schemas.microsoft.com/office/drawing/2014/main" id="{24BDC683-B8FC-479D-94E4-1E9F35AF82D1}"/>
                  </a:ext>
                </a:extLst>
              </p:cNvPr>
              <p:cNvSpPr>
                <a:spLocks noGrp="1"/>
              </p:cNvSpPr>
              <p:nvPr>
                <p:ph type="title"/>
              </p:nvPr>
            </p:nvSpPr>
            <p:spPr/>
            <p:txBody>
              <a:bodyPr/>
              <a:lstStyle/>
              <a:p>
                <a:r>
                  <a:rPr lang="nl-BE" dirty="0"/>
                  <a:t>Permutaties van 4 elementen: link met de symmetriegroep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a:t>
                </a:r>
              </a:p>
            </p:txBody>
          </p:sp>
        </mc:Choice>
        <mc:Fallback xmlns="">
          <p:sp>
            <p:nvSpPr>
              <p:cNvPr id="4" name="Titel 3">
                <a:extLst>
                  <a:ext uri="{FF2B5EF4-FFF2-40B4-BE49-F238E27FC236}">
                    <a16:creationId xmlns:a16="http://schemas.microsoft.com/office/drawing/2014/main" id="{24BDC683-B8FC-479D-94E4-1E9F35AF82D1}"/>
                  </a:ext>
                </a:extLst>
              </p:cNvPr>
              <p:cNvSpPr>
                <a:spLocks noGrp="1" noRot="1" noChangeAspect="1" noMove="1" noResize="1" noEditPoints="1" noAdjustHandles="1" noChangeArrowheads="1" noChangeShapeType="1" noTextEdit="1"/>
              </p:cNvSpPr>
              <p:nvPr>
                <p:ph type="title"/>
              </p:nvPr>
            </p:nvSpPr>
            <p:spPr>
              <a:blipFill>
                <a:blip r:embed="rId2"/>
                <a:stretch>
                  <a:fillRect l="-3655" b="-12755"/>
                </a:stretch>
              </a:blipFill>
            </p:spPr>
            <p:txBody>
              <a:bodyPr/>
              <a:lstStyle/>
              <a:p>
                <a:r>
                  <a:rPr lang="nl-BE">
                    <a:noFill/>
                  </a:rPr>
                  <a:t> </a:t>
                </a:r>
              </a:p>
            </p:txBody>
          </p:sp>
        </mc:Fallback>
      </mc:AlternateContent>
      <p:sp>
        <p:nvSpPr>
          <p:cNvPr id="5" name="Tijdelijke aanduiding voor tekst 4">
            <a:extLst>
              <a:ext uri="{FF2B5EF4-FFF2-40B4-BE49-F238E27FC236}">
                <a16:creationId xmlns:a16="http://schemas.microsoft.com/office/drawing/2014/main" id="{4D1384AD-A865-4D7B-86AA-99CCF548A213}"/>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300588122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8B2C5B7-BDE1-4916-9732-AFA38A45154D}"/>
              </a:ext>
            </a:extLst>
          </p:cNvPr>
          <p:cNvSpPr>
            <a:spLocks noGrp="1"/>
          </p:cNvSpPr>
          <p:nvPr>
            <p:ph idx="1"/>
          </p:nvPr>
        </p:nvSpPr>
        <p:spPr>
          <a:xfrm>
            <a:off x="576000" y="1656000"/>
            <a:ext cx="4297658" cy="4464000"/>
          </a:xfrm>
        </p:spPr>
        <p:txBody>
          <a:bodyPr/>
          <a:lstStyle/>
          <a:p>
            <a:r>
              <a:rPr lang="nl-BE" dirty="0"/>
              <a:t>Herinner: werkwijze filmpje: specifieke symmetrie wordt getypeerd a.d.h.v. waar de 4 hoekpunten naar toe gaan.</a:t>
            </a:r>
          </a:p>
          <a:p>
            <a:endParaRPr lang="nl-BE" dirty="0"/>
          </a:p>
          <a:p>
            <a:r>
              <a:rPr lang="nl-BE" dirty="0"/>
              <a:t>Hertalen naar permutaties van de 4 hoekpunten: op bord a.d.h.v. bordschema op pagina 17 van het draaiboek.</a:t>
            </a:r>
          </a:p>
          <a:p>
            <a:endParaRPr lang="nl-BE" dirty="0"/>
          </a:p>
          <a:p>
            <a:endParaRPr lang="nl-BE" dirty="0"/>
          </a:p>
          <a:p>
            <a:pPr marL="0" indent="0">
              <a:buNone/>
            </a:pPr>
            <a:endParaRPr lang="nl-BE" dirty="0"/>
          </a:p>
        </p:txBody>
      </p:sp>
      <p:sp>
        <p:nvSpPr>
          <p:cNvPr id="3" name="Tijdelijke aanduiding voor voettekst 2">
            <a:extLst>
              <a:ext uri="{FF2B5EF4-FFF2-40B4-BE49-F238E27FC236}">
                <a16:creationId xmlns:a16="http://schemas.microsoft.com/office/drawing/2014/main" id="{D4B2BA95-893C-48AC-A56A-4598850508DC}"/>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EA9E46A6-B4F4-4DF1-B759-1B59C397A77B}"/>
              </a:ext>
            </a:extLst>
          </p:cNvPr>
          <p:cNvSpPr>
            <a:spLocks noGrp="1"/>
          </p:cNvSpPr>
          <p:nvPr>
            <p:ph type="sldNum" sz="quarter" idx="12"/>
          </p:nvPr>
        </p:nvSpPr>
        <p:spPr/>
        <p:txBody>
          <a:bodyPr/>
          <a:lstStyle/>
          <a:p>
            <a:fld id="{0A297500-7527-634B-90F4-69D0994C32B4}" type="slidenum">
              <a:rPr lang="nl-NL" smtClean="0"/>
              <a:t>11</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DC12485A-4201-4877-B540-6AFCF895F8DB}"/>
                  </a:ext>
                </a:extLst>
              </p:cNvPr>
              <p:cNvSpPr>
                <a:spLocks noGrp="1"/>
              </p:cNvSpPr>
              <p:nvPr>
                <p:ph type="title"/>
              </p:nvPr>
            </p:nvSpPr>
            <p:spPr/>
            <p:txBody>
              <a:bodyPr/>
              <a:lstStyle/>
              <a:p>
                <a:r>
                  <a:rPr lang="nl-BE" dirty="0"/>
                  <a:t>Herneming: de 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a:t>
                </a:r>
              </a:p>
            </p:txBody>
          </p:sp>
        </mc:Choice>
        <mc:Fallback xmlns="">
          <p:sp>
            <p:nvSpPr>
              <p:cNvPr id="5" name="Titel 4">
                <a:extLst>
                  <a:ext uri="{FF2B5EF4-FFF2-40B4-BE49-F238E27FC236}">
                    <a16:creationId xmlns:a16="http://schemas.microsoft.com/office/drawing/2014/main" id="{DC12485A-4201-4877-B540-6AFCF895F8DB}"/>
                  </a:ext>
                </a:extLst>
              </p:cNvPr>
              <p:cNvSpPr>
                <a:spLocks noGrp="1" noRot="1" noChangeAspect="1" noMove="1" noResize="1" noEditPoints="1" noAdjustHandles="1" noChangeArrowheads="1" noChangeShapeType="1" noTextEdit="1"/>
              </p:cNvSpPr>
              <p:nvPr>
                <p:ph type="title"/>
              </p:nvPr>
            </p:nvSpPr>
            <p:spPr>
              <a:blipFill>
                <a:blip r:embed="rId2"/>
                <a:stretch>
                  <a:fillRect l="-2759" b="-3175"/>
                </a:stretch>
              </a:blipFill>
            </p:spPr>
            <p:txBody>
              <a:bodyPr/>
              <a:lstStyle/>
              <a:p>
                <a:r>
                  <a:rPr lang="nl-BE">
                    <a:noFill/>
                  </a:rPr>
                  <a:t> </a:t>
                </a:r>
              </a:p>
            </p:txBody>
          </p:sp>
        </mc:Fallback>
      </mc:AlternateContent>
      <p:pic>
        <p:nvPicPr>
          <p:cNvPr id="9" name="Afbeelding 8">
            <a:extLst>
              <a:ext uri="{FF2B5EF4-FFF2-40B4-BE49-F238E27FC236}">
                <a16:creationId xmlns:a16="http://schemas.microsoft.com/office/drawing/2014/main" id="{C4FAC23F-DF1F-4E6E-A009-305C34D7D3CB}"/>
              </a:ext>
            </a:extLst>
          </p:cNvPr>
          <p:cNvPicPr>
            <a:picLocks noChangeAspect="1"/>
          </p:cNvPicPr>
          <p:nvPr/>
        </p:nvPicPr>
        <p:blipFill>
          <a:blip r:embed="rId3"/>
          <a:stretch>
            <a:fillRect/>
          </a:stretch>
        </p:blipFill>
        <p:spPr>
          <a:xfrm>
            <a:off x="4873658" y="1727364"/>
            <a:ext cx="7064730" cy="3981229"/>
          </a:xfrm>
          <a:prstGeom prst="rect">
            <a:avLst/>
          </a:prstGeom>
        </p:spPr>
      </p:pic>
    </p:spTree>
    <p:extLst>
      <p:ext uri="{BB962C8B-B14F-4D97-AF65-F5344CB8AC3E}">
        <p14:creationId xmlns:p14="http://schemas.microsoft.com/office/powerpoint/2010/main" val="214766484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06C1817E-0E87-4BC8-83F3-EAD15F83C447}"/>
                  </a:ext>
                </a:extLst>
              </p:cNvPr>
              <p:cNvSpPr>
                <a:spLocks noGrp="1"/>
              </p:cNvSpPr>
              <p:nvPr>
                <p:ph idx="1"/>
              </p:nvPr>
            </p:nvSpPr>
            <p:spPr/>
            <p:txBody>
              <a:bodyPr>
                <a:normAutofit lnSpcReduction="10000"/>
              </a:bodyPr>
              <a:lstStyle/>
              <a:p>
                <a:r>
                  <a:rPr lang="nl-BE" dirty="0"/>
                  <a:t>De elementen uit de 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kunnen hertaald worden in termen van permutaties van de 4 hoekpunten!</a:t>
                </a:r>
              </a:p>
              <a:p>
                <a:endParaRPr lang="nl-BE" dirty="0"/>
              </a:p>
              <a:p>
                <a:r>
                  <a:rPr lang="nl-BE" dirty="0"/>
                  <a:t>Overeenkomst tussen matrices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smtClean="0">
                        <a:latin typeface="Cambria Math" panose="02040503050406030204" pitchFamily="18" charset="0"/>
                        <a:ea typeface="Cambria Math" panose="02040503050406030204" pitchFamily="18" charset="0"/>
                      </a:rPr>
                      <m:t>∙</m:t>
                    </m:r>
                  </m:oMath>
                </a14:m>
                <a:r>
                  <a:rPr lang="nl-BE" dirty="0"/>
                  <a:t>, </a:t>
                </a:r>
                <a:r>
                  <a:rPr lang="nl-BE" dirty="0" err="1"/>
                  <a:t>symmetrieën</a:t>
                </a:r>
                <a:r>
                  <a:rPr lang="nl-BE" dirty="0"/>
                  <a:t> van het vierkant uit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en permutaties uit de groep </a:t>
                </a:r>
                <a14:m>
                  <m:oMath xmlns:m="http://schemas.openxmlformats.org/officeDocument/2006/math">
                    <m:sSub>
                      <m:sSubPr>
                        <m:ctrlPr>
                          <a:rPr lang="nl-BE" i="1">
                            <a:latin typeface="Cambria Math" panose="02040503050406030204" pitchFamily="18" charset="0"/>
                          </a:rPr>
                        </m:ctrlPr>
                      </m:sSubPr>
                      <m:e>
                        <m:r>
                          <a:rPr lang="nl-BE" b="0" i="1" smtClean="0">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a:t>
                </a:r>
              </a:p>
              <a:p>
                <a:endParaRPr lang="nl-BE" dirty="0"/>
              </a:p>
              <a:p>
                <a:r>
                  <a:rPr lang="nl-BE" dirty="0"/>
                  <a:t>Maar!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heeft 8 elementen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heeft 4! =24 elementen. Er zijn dus meer permutaties van de verzameling van 4 elementen dan dat er elementen in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zijn.</a:t>
                </a:r>
              </a:p>
              <a:p>
                <a:r>
                  <a:rPr lang="nl-BE" dirty="0"/>
                  <a:t>Opdracht: zoek zelf een permutatie uit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die niet overeenkomt met een symmetrie van het vierkant uit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a:p>
                <a:endParaRPr lang="nl-BE" dirty="0"/>
              </a:p>
              <a:p>
                <a:endParaRPr lang="nl-BE" dirty="0"/>
              </a:p>
            </p:txBody>
          </p:sp>
        </mc:Choice>
        <mc:Fallback xmlns="">
          <p:sp>
            <p:nvSpPr>
              <p:cNvPr id="2" name="Tijdelijke aanduiding voor inhoud 1">
                <a:extLst>
                  <a:ext uri="{FF2B5EF4-FFF2-40B4-BE49-F238E27FC236}">
                    <a16:creationId xmlns:a16="http://schemas.microsoft.com/office/drawing/2014/main" id="{06C1817E-0E87-4BC8-83F3-EAD15F83C447}"/>
                  </a:ext>
                </a:extLst>
              </p:cNvPr>
              <p:cNvSpPr>
                <a:spLocks noGrp="1" noRot="1" noChangeAspect="1" noMove="1" noResize="1" noEditPoints="1" noAdjustHandles="1" noChangeArrowheads="1" noChangeShapeType="1" noTextEdit="1"/>
              </p:cNvSpPr>
              <p:nvPr>
                <p:ph idx="1"/>
              </p:nvPr>
            </p:nvSpPr>
            <p:spPr>
              <a:blipFill>
                <a:blip r:embed="rId2"/>
                <a:stretch>
                  <a:fillRect l="-717" t="-1776" r="-442" b="-683"/>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62C89C7A-E5D9-425C-ACB3-C88A57242B66}"/>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61B8E15B-9DE3-4803-889B-C10CEE78265C}"/>
              </a:ext>
            </a:extLst>
          </p:cNvPr>
          <p:cNvSpPr>
            <a:spLocks noGrp="1"/>
          </p:cNvSpPr>
          <p:nvPr>
            <p:ph type="sldNum" sz="quarter" idx="12"/>
          </p:nvPr>
        </p:nvSpPr>
        <p:spPr/>
        <p:txBody>
          <a:bodyPr/>
          <a:lstStyle/>
          <a:p>
            <a:fld id="{0A297500-7527-634B-90F4-69D0994C32B4}" type="slidenum">
              <a:rPr lang="nl-NL" smtClean="0"/>
              <a:t>12</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EFF27999-1AD9-4FAA-A108-525AEFA2D855}"/>
                  </a:ext>
                </a:extLst>
              </p:cNvPr>
              <p:cNvSpPr>
                <a:spLocks noGrp="1"/>
              </p:cNvSpPr>
              <p:nvPr>
                <p:ph type="title"/>
              </p:nvPr>
            </p:nvSpPr>
            <p:spPr/>
            <p:txBody>
              <a:bodyPr/>
              <a:lstStyle/>
              <a:p>
                <a:r>
                  <a:rPr lang="nl-BE" dirty="0"/>
                  <a:t>Herneming: de 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a:t>
                </a:r>
              </a:p>
            </p:txBody>
          </p:sp>
        </mc:Choice>
        <mc:Fallback xmlns="">
          <p:sp>
            <p:nvSpPr>
              <p:cNvPr id="5" name="Titel 4">
                <a:extLst>
                  <a:ext uri="{FF2B5EF4-FFF2-40B4-BE49-F238E27FC236}">
                    <a16:creationId xmlns:a16="http://schemas.microsoft.com/office/drawing/2014/main" id="{EFF27999-1AD9-4FAA-A108-525AEFA2D855}"/>
                  </a:ext>
                </a:extLst>
              </p:cNvPr>
              <p:cNvSpPr>
                <a:spLocks noGrp="1" noRot="1" noChangeAspect="1" noMove="1" noResize="1" noEditPoints="1" noAdjustHandles="1" noChangeArrowheads="1" noChangeShapeType="1" noTextEdit="1"/>
              </p:cNvSpPr>
              <p:nvPr>
                <p:ph type="title"/>
              </p:nvPr>
            </p:nvSpPr>
            <p:spPr>
              <a:blipFill>
                <a:blip r:embed="rId3"/>
                <a:stretch>
                  <a:fillRect l="-2759" b="-3175"/>
                </a:stretch>
              </a:blipFill>
            </p:spPr>
            <p:txBody>
              <a:bodyPr/>
              <a:lstStyle/>
              <a:p>
                <a:r>
                  <a:rPr lang="nl-BE">
                    <a:noFill/>
                  </a:rPr>
                  <a:t> </a:t>
                </a:r>
              </a:p>
            </p:txBody>
          </p:sp>
        </mc:Fallback>
      </mc:AlternateContent>
    </p:spTree>
    <p:extLst>
      <p:ext uri="{BB962C8B-B14F-4D97-AF65-F5344CB8AC3E}">
        <p14:creationId xmlns:p14="http://schemas.microsoft.com/office/powerpoint/2010/main" val="204757580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850E683F-B8C4-41D7-AF3D-256E803B8BA7}"/>
              </a:ext>
            </a:extLst>
          </p:cNvPr>
          <p:cNvSpPr>
            <a:spLocks noGrp="1"/>
          </p:cNvSpPr>
          <p:nvPr>
            <p:ph type="ftr" sz="quarter" idx="11"/>
          </p:nvPr>
        </p:nvSpPr>
        <p:spPr/>
        <p:txBody>
          <a:bodyPr/>
          <a:lstStyle/>
          <a:p>
            <a:r>
              <a:rPr lang="nl-NL"/>
              <a:t>Lessenreeks groepentheorie Ben Vos</a:t>
            </a:r>
          </a:p>
        </p:txBody>
      </p:sp>
      <p:sp>
        <p:nvSpPr>
          <p:cNvPr id="3" name="Tijdelijke aanduiding voor dianummer 2">
            <a:extLst>
              <a:ext uri="{FF2B5EF4-FFF2-40B4-BE49-F238E27FC236}">
                <a16:creationId xmlns:a16="http://schemas.microsoft.com/office/drawing/2014/main" id="{87DAA654-7B9E-456A-B46C-91C0281A538A}"/>
              </a:ext>
            </a:extLst>
          </p:cNvPr>
          <p:cNvSpPr>
            <a:spLocks noGrp="1"/>
          </p:cNvSpPr>
          <p:nvPr>
            <p:ph type="sldNum" sz="quarter" idx="12"/>
          </p:nvPr>
        </p:nvSpPr>
        <p:spPr/>
        <p:txBody>
          <a:bodyPr/>
          <a:lstStyle/>
          <a:p>
            <a:fld id="{CF179DAE-D0A6-40C3-B8BC-6A97C268D03A}" type="slidenum">
              <a:rPr lang="nl-NL" smtClean="0"/>
              <a:t>13</a:t>
            </a:fld>
            <a:endParaRPr lang="nl-NL"/>
          </a:p>
        </p:txBody>
      </p:sp>
      <p:sp>
        <p:nvSpPr>
          <p:cNvPr id="4" name="Titel 3">
            <a:extLst>
              <a:ext uri="{FF2B5EF4-FFF2-40B4-BE49-F238E27FC236}">
                <a16:creationId xmlns:a16="http://schemas.microsoft.com/office/drawing/2014/main" id="{3E1E71AE-A0EB-4CD1-BB82-F7CF5BC0FF3C}"/>
              </a:ext>
            </a:extLst>
          </p:cNvPr>
          <p:cNvSpPr>
            <a:spLocks noGrp="1"/>
          </p:cNvSpPr>
          <p:nvPr>
            <p:ph type="title"/>
          </p:nvPr>
        </p:nvSpPr>
        <p:spPr/>
        <p:txBody>
          <a:bodyPr/>
          <a:lstStyle/>
          <a:p>
            <a:r>
              <a:rPr lang="nl-BE" dirty="0"/>
              <a:t>Groepen in een groep?</a:t>
            </a:r>
            <a:br>
              <a:rPr lang="nl-BE" dirty="0"/>
            </a:br>
            <a:r>
              <a:rPr lang="nl-BE" dirty="0"/>
              <a:t>Deelgroepen</a:t>
            </a:r>
          </a:p>
        </p:txBody>
      </p:sp>
      <p:sp>
        <p:nvSpPr>
          <p:cNvPr id="5" name="Tijdelijke aanduiding voor tekst 4">
            <a:extLst>
              <a:ext uri="{FF2B5EF4-FFF2-40B4-BE49-F238E27FC236}">
                <a16:creationId xmlns:a16="http://schemas.microsoft.com/office/drawing/2014/main" id="{D11B5498-027D-4D26-BA01-AA0CC2726379}"/>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225149980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217DE4BA-578C-468B-A329-034B0AA637D1}"/>
                  </a:ext>
                </a:extLst>
              </p:cNvPr>
              <p:cNvSpPr>
                <a:spLocks noGrp="1"/>
              </p:cNvSpPr>
              <p:nvPr>
                <p:ph idx="1"/>
              </p:nvPr>
            </p:nvSpPr>
            <p:spPr/>
            <p:txBody>
              <a:bodyPr/>
              <a:lstStyle/>
              <a:p>
                <a:r>
                  <a:rPr lang="nl-BE" dirty="0"/>
                  <a:t>Elk element uit de 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kan weergegeven worden als een permutatie uit de groep </a:t>
                </a:r>
                <a14:m>
                  <m:oMath xmlns:m="http://schemas.openxmlformats.org/officeDocument/2006/math">
                    <m:sSub>
                      <m:sSubPr>
                        <m:ctrlPr>
                          <a:rPr lang="nl-BE" i="1">
                            <a:latin typeface="Cambria Math" panose="02040503050406030204" pitchFamily="18" charset="0"/>
                          </a:rPr>
                        </m:ctrlPr>
                      </m:sSubPr>
                      <m:e>
                        <m:r>
                          <a:rPr lang="nl-BE" b="0" i="1" smtClean="0">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b="0" dirty="0">
                    <a:ea typeface="Cambria Math" panose="02040503050406030204" pitchFamily="18" charset="0"/>
                  </a:rPr>
                  <a:t>.</a:t>
                </a:r>
              </a:p>
              <a:p>
                <a:r>
                  <a:rPr lang="nl-BE" dirty="0">
                    <a:ea typeface="Cambria Math" panose="02040503050406030204" pitchFamily="18" charset="0"/>
                  </a:rPr>
                  <a:t>Maar </a:t>
                </a:r>
                <a:r>
                  <a:rPr lang="nl-BE" dirty="0"/>
                  <a:t>de groep </a:t>
                </a:r>
                <a14:m>
                  <m:oMath xmlns:m="http://schemas.openxmlformats.org/officeDocument/2006/math">
                    <m:sSub>
                      <m:sSubPr>
                        <m:ctrlPr>
                          <a:rPr lang="nl-BE" i="1">
                            <a:latin typeface="Cambria Math" panose="02040503050406030204" pitchFamily="18" charset="0"/>
                          </a:rPr>
                        </m:ctrlPr>
                      </m:sSubPr>
                      <m:e>
                        <m:r>
                          <a:rPr lang="nl-BE" b="0" i="1" smtClean="0">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r>
                      <a:rPr lang="nl-BE" b="0" i="0" smtClean="0">
                        <a:latin typeface="Cambria Math" panose="02040503050406030204" pitchFamily="18" charset="0"/>
                        <a:ea typeface="Cambria Math" panose="02040503050406030204" pitchFamily="18" charset="0"/>
                      </a:rPr>
                      <m:t> </m:t>
                    </m:r>
                  </m:oMath>
                </a14:m>
                <a:r>
                  <a:rPr lang="nl-BE" b="0" dirty="0">
                    <a:ea typeface="Cambria Math" panose="02040503050406030204" pitchFamily="18" charset="0"/>
                  </a:rPr>
                  <a:t>omvat meer permutaties dan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a:p>
                <a:endParaRPr lang="nl-BE" b="0" dirty="0">
                  <a:ea typeface="Cambria Math" panose="02040503050406030204" pitchFamily="18" charset="0"/>
                </a:endParaRPr>
              </a:p>
              <a:p>
                <a:r>
                  <a:rPr lang="nl-BE" dirty="0">
                    <a:ea typeface="Cambria Math" panose="02040503050406030204" pitchFamily="18" charset="0"/>
                  </a:rPr>
                  <a:t>Conclusie: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als groep van permutaties zit vervat in een grotere groep van permutaties, namelijk </a:t>
                </a:r>
                <a14:m>
                  <m:oMath xmlns:m="http://schemas.openxmlformats.org/officeDocument/2006/math">
                    <m:sSub>
                      <m:sSubPr>
                        <m:ctrlPr>
                          <a:rPr lang="nl-BE" i="1">
                            <a:latin typeface="Cambria Math" panose="02040503050406030204" pitchFamily="18" charset="0"/>
                          </a:rPr>
                        </m:ctrlPr>
                      </m:sSubPr>
                      <m:e>
                        <m:r>
                          <a:rPr lang="nl-BE" b="0" i="1" smtClean="0">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r>
                      <a:rPr lang="nl-BE" b="0" i="0" smtClean="0">
                        <a:latin typeface="Cambria Math" panose="02040503050406030204" pitchFamily="18" charset="0"/>
                        <a:ea typeface="Cambria Math" panose="02040503050406030204" pitchFamily="18" charset="0"/>
                      </a:rPr>
                      <m:t>.</m:t>
                    </m:r>
                  </m:oMath>
                </a14:m>
                <a:endParaRPr lang="nl-BE" b="0" dirty="0">
                  <a:ea typeface="Cambria Math" panose="02040503050406030204" pitchFamily="18" charset="0"/>
                </a:endParaRPr>
              </a:p>
              <a:p>
                <a:r>
                  <a:rPr lang="nl-BE" b="0" dirty="0">
                    <a:ea typeface="Cambria Math" panose="02040503050406030204" pitchFamily="18" charset="0"/>
                  </a:rPr>
                  <a:t>Belangrijk: de bewerking is in beide gevallen hetzelfde, namelijk de samenstelling van functies.</a:t>
                </a:r>
              </a:p>
              <a:p>
                <a:endParaRPr lang="nl-BE" b="0" dirty="0">
                  <a:ea typeface="Cambria Math" panose="02040503050406030204" pitchFamily="18" charset="0"/>
                </a:endParaRPr>
              </a:p>
              <a:p>
                <a:endParaRPr lang="nl-BE" dirty="0"/>
              </a:p>
            </p:txBody>
          </p:sp>
        </mc:Choice>
        <mc:Fallback xmlns="">
          <p:sp>
            <p:nvSpPr>
              <p:cNvPr id="2" name="Tijdelijke aanduiding voor inhoud 1">
                <a:extLst>
                  <a:ext uri="{FF2B5EF4-FFF2-40B4-BE49-F238E27FC236}">
                    <a16:creationId xmlns:a16="http://schemas.microsoft.com/office/drawing/2014/main" id="{217DE4BA-578C-468B-A329-034B0AA637D1}"/>
                  </a:ext>
                </a:extLst>
              </p:cNvPr>
              <p:cNvSpPr>
                <a:spLocks noGrp="1" noRot="1" noChangeAspect="1" noMove="1" noResize="1" noEditPoints="1" noAdjustHandles="1" noChangeArrowheads="1" noChangeShapeType="1" noTextEdit="1"/>
              </p:cNvSpPr>
              <p:nvPr>
                <p:ph idx="1"/>
              </p:nvPr>
            </p:nvSpPr>
            <p:spPr>
              <a:blipFill>
                <a:blip r:embed="rId2"/>
                <a:stretch>
                  <a:fillRect l="-717" t="-956" r="-331"/>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2EE19E6D-76E8-4B9D-A720-D5D92A3F6295}"/>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8580281F-310B-4F77-BA05-E1A731076353}"/>
              </a:ext>
            </a:extLst>
          </p:cNvPr>
          <p:cNvSpPr>
            <a:spLocks noGrp="1"/>
          </p:cNvSpPr>
          <p:nvPr>
            <p:ph type="sldNum" sz="quarter" idx="12"/>
          </p:nvPr>
        </p:nvSpPr>
        <p:spPr/>
        <p:txBody>
          <a:bodyPr/>
          <a:lstStyle/>
          <a:p>
            <a:fld id="{0A297500-7527-634B-90F4-69D0994C32B4}" type="slidenum">
              <a:rPr lang="nl-NL" smtClean="0"/>
              <a:t>14</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D3C49BA9-BC92-4153-856F-CBFB4F898393}"/>
                  </a:ext>
                </a:extLst>
              </p:cNvPr>
              <p:cNvSpPr>
                <a:spLocks noGrp="1"/>
              </p:cNvSpPr>
              <p:nvPr>
                <p:ph type="title"/>
              </p:nvPr>
            </p:nvSpPr>
            <p:spPr/>
            <p:txBody>
              <a:bodyPr/>
              <a:lstStyle/>
              <a:p>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b="0" i="1" smtClean="0">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een groep in een groep?</a:t>
                </a:r>
              </a:p>
            </p:txBody>
          </p:sp>
        </mc:Choice>
        <mc:Fallback xmlns="">
          <p:sp>
            <p:nvSpPr>
              <p:cNvPr id="5" name="Titel 4">
                <a:extLst>
                  <a:ext uri="{FF2B5EF4-FFF2-40B4-BE49-F238E27FC236}">
                    <a16:creationId xmlns:a16="http://schemas.microsoft.com/office/drawing/2014/main" id="{D3C49BA9-BC92-4153-856F-CBFB4F898393}"/>
                  </a:ext>
                </a:extLst>
              </p:cNvPr>
              <p:cNvSpPr>
                <a:spLocks noGrp="1" noRot="1" noChangeAspect="1" noMove="1" noResize="1" noEditPoints="1" noAdjustHandles="1" noChangeArrowheads="1" noChangeShapeType="1" noTextEdit="1"/>
              </p:cNvSpPr>
              <p:nvPr>
                <p:ph type="title"/>
              </p:nvPr>
            </p:nvSpPr>
            <p:spPr>
              <a:blipFill>
                <a:blip r:embed="rId3"/>
                <a:stretch>
                  <a:fillRect b="-3175"/>
                </a:stretch>
              </a:blipFill>
            </p:spPr>
            <p:txBody>
              <a:bodyPr/>
              <a:lstStyle/>
              <a:p>
                <a:r>
                  <a:rPr lang="nl-BE">
                    <a:noFill/>
                  </a:rPr>
                  <a:t> </a:t>
                </a:r>
              </a:p>
            </p:txBody>
          </p:sp>
        </mc:Fallback>
      </mc:AlternateContent>
    </p:spTree>
    <p:extLst>
      <p:ext uri="{BB962C8B-B14F-4D97-AF65-F5344CB8AC3E}">
        <p14:creationId xmlns:p14="http://schemas.microsoft.com/office/powerpoint/2010/main" val="218948335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D94255FB-32B0-4B64-8162-4DA4C66B007C}"/>
                  </a:ext>
                </a:extLst>
              </p:cNvPr>
              <p:cNvSpPr>
                <a:spLocks noGrp="1"/>
              </p:cNvSpPr>
              <p:nvPr>
                <p:ph idx="1"/>
              </p:nvPr>
            </p:nvSpPr>
            <p:spPr/>
            <p:txBody>
              <a:bodyPr>
                <a:normAutofit lnSpcReduction="10000"/>
              </a:bodyPr>
              <a:lstStyle/>
              <a:p>
                <a:r>
                  <a:rPr lang="nl-BE" dirty="0"/>
                  <a:t>Nood aan een formelere definitie van de notie van ‘een groep binnen een groep’.</a:t>
                </a:r>
              </a:p>
              <a:p>
                <a:r>
                  <a:rPr lang="nl-BE" dirty="0"/>
                  <a:t>Oplossing: definitie deelgroep.</a:t>
                </a:r>
              </a:p>
              <a:p>
                <a:endParaRPr lang="nl-BE" dirty="0"/>
              </a:p>
              <a:p>
                <a:endParaRPr lang="nl-BE" dirty="0"/>
              </a:p>
              <a:p>
                <a:endParaRPr lang="nl-BE" dirty="0"/>
              </a:p>
              <a:p>
                <a:pPr marL="0" indent="0">
                  <a:buNone/>
                </a:pPr>
                <a:endParaRPr lang="nl-BE" dirty="0"/>
              </a:p>
              <a:p>
                <a:r>
                  <a:rPr lang="nl-BE" dirty="0"/>
                  <a:t>Gevolg: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𝐷</m:t>
                        </m:r>
                      </m:e>
                      <m:sub>
                        <m:r>
                          <a:rPr lang="nl-BE" b="0" i="1" smtClean="0">
                            <a:latin typeface="Cambria Math" panose="02040503050406030204" pitchFamily="18" charset="0"/>
                          </a:rPr>
                          <m:t>4</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dirty="0"/>
                  <a:t> als groep van permutaties is een deelgroep van </a:t>
                </a:r>
                <a14:m>
                  <m:oMath xmlns:m="http://schemas.openxmlformats.org/officeDocument/2006/math">
                    <m:sSub>
                      <m:sSubPr>
                        <m:ctrlPr>
                          <a:rPr lang="nl-BE" i="1">
                            <a:latin typeface="Cambria Math" panose="02040503050406030204" pitchFamily="18" charset="0"/>
                          </a:rPr>
                        </m:ctrlPr>
                      </m:sSubPr>
                      <m:e>
                        <m:r>
                          <a:rPr lang="nl-BE" b="0" i="1" smtClean="0">
                            <a:latin typeface="Cambria Math" panose="02040503050406030204" pitchFamily="18" charset="0"/>
                          </a:rPr>
                          <m:t>𝑆</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b="0" dirty="0">
                    <a:ea typeface="Cambria Math" panose="02040503050406030204" pitchFamily="18" charset="0"/>
                  </a:rPr>
                  <a:t>.</a:t>
                </a:r>
                <a:r>
                  <a:rPr lang="nl-BE" dirty="0"/>
                  <a:t> </a:t>
                </a:r>
              </a:p>
              <a:p>
                <a:r>
                  <a:rPr lang="nl-BE" dirty="0"/>
                  <a:t>Vrije keuze: eventueel een paar eenvoudige voorbeelden van deelgroepen nu behandelen.</a:t>
                </a:r>
              </a:p>
            </p:txBody>
          </p:sp>
        </mc:Choice>
        <mc:Fallback xmlns="">
          <p:sp>
            <p:nvSpPr>
              <p:cNvPr id="2" name="Tijdelijke aanduiding voor inhoud 1">
                <a:extLst>
                  <a:ext uri="{FF2B5EF4-FFF2-40B4-BE49-F238E27FC236}">
                    <a16:creationId xmlns:a16="http://schemas.microsoft.com/office/drawing/2014/main" id="{D94255FB-32B0-4B64-8162-4DA4C66B007C}"/>
                  </a:ext>
                </a:extLst>
              </p:cNvPr>
              <p:cNvSpPr>
                <a:spLocks noGrp="1" noRot="1" noChangeAspect="1" noMove="1" noResize="1" noEditPoints="1" noAdjustHandles="1" noChangeArrowheads="1" noChangeShapeType="1" noTextEdit="1"/>
              </p:cNvSpPr>
              <p:nvPr>
                <p:ph idx="1"/>
              </p:nvPr>
            </p:nvSpPr>
            <p:spPr>
              <a:blipFill>
                <a:blip r:embed="rId2"/>
                <a:stretch>
                  <a:fillRect l="-717" t="-1776" r="-38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E74E9D2D-2CE5-436D-9C1C-763865C230CE}"/>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1E3EB801-7382-4947-83CC-D02C1EFE7B2E}"/>
              </a:ext>
            </a:extLst>
          </p:cNvPr>
          <p:cNvSpPr>
            <a:spLocks noGrp="1"/>
          </p:cNvSpPr>
          <p:nvPr>
            <p:ph type="sldNum" sz="quarter" idx="12"/>
          </p:nvPr>
        </p:nvSpPr>
        <p:spPr/>
        <p:txBody>
          <a:bodyPr/>
          <a:lstStyle/>
          <a:p>
            <a:fld id="{0A297500-7527-634B-90F4-69D0994C32B4}" type="slidenum">
              <a:rPr lang="nl-NL" smtClean="0"/>
              <a:t>15</a:t>
            </a:fld>
            <a:endParaRPr lang="nl-NL"/>
          </a:p>
        </p:txBody>
      </p:sp>
      <p:sp>
        <p:nvSpPr>
          <p:cNvPr id="5" name="Titel 4">
            <a:extLst>
              <a:ext uri="{FF2B5EF4-FFF2-40B4-BE49-F238E27FC236}">
                <a16:creationId xmlns:a16="http://schemas.microsoft.com/office/drawing/2014/main" id="{DD0AE8F9-D909-4AEE-9B96-CEFCDBE30D0A}"/>
              </a:ext>
            </a:extLst>
          </p:cNvPr>
          <p:cNvSpPr>
            <a:spLocks noGrp="1"/>
          </p:cNvSpPr>
          <p:nvPr>
            <p:ph type="title"/>
          </p:nvPr>
        </p:nvSpPr>
        <p:spPr/>
        <p:txBody>
          <a:bodyPr/>
          <a:lstStyle/>
          <a:p>
            <a:r>
              <a:rPr lang="nl-BE" dirty="0"/>
              <a:t>Deelgroepen: definitie</a:t>
            </a:r>
          </a:p>
        </p:txBody>
      </p:sp>
      <p:pic>
        <p:nvPicPr>
          <p:cNvPr id="7" name="Afbeelding 6">
            <a:extLst>
              <a:ext uri="{FF2B5EF4-FFF2-40B4-BE49-F238E27FC236}">
                <a16:creationId xmlns:a16="http://schemas.microsoft.com/office/drawing/2014/main" id="{7379E41E-F7FF-4B36-9217-F78284E98DFA}"/>
              </a:ext>
            </a:extLst>
          </p:cNvPr>
          <p:cNvPicPr>
            <a:picLocks noChangeAspect="1"/>
          </p:cNvPicPr>
          <p:nvPr/>
        </p:nvPicPr>
        <p:blipFill>
          <a:blip r:embed="rId3"/>
          <a:stretch>
            <a:fillRect/>
          </a:stretch>
        </p:blipFill>
        <p:spPr>
          <a:xfrm>
            <a:off x="439685" y="3065016"/>
            <a:ext cx="11312630" cy="1151999"/>
          </a:xfrm>
          <a:prstGeom prst="rect">
            <a:avLst/>
          </a:prstGeom>
        </p:spPr>
      </p:pic>
    </p:spTree>
    <p:extLst>
      <p:ext uri="{BB962C8B-B14F-4D97-AF65-F5344CB8AC3E}">
        <p14:creationId xmlns:p14="http://schemas.microsoft.com/office/powerpoint/2010/main" val="204694299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jdelijke aanduiding voor inhoud 1">
                <a:extLst>
                  <a:ext uri="{FF2B5EF4-FFF2-40B4-BE49-F238E27FC236}">
                    <a16:creationId xmlns:a16="http://schemas.microsoft.com/office/drawing/2014/main" id="{F49A8C46-60D5-4E47-BFA5-F4502F0F7E59}"/>
                  </a:ext>
                </a:extLst>
              </p:cNvPr>
              <p:cNvSpPr>
                <a:spLocks noGrp="1"/>
              </p:cNvSpPr>
              <p:nvPr>
                <p:ph idx="1"/>
              </p:nvPr>
            </p:nvSpPr>
            <p:spPr>
              <a:xfrm>
                <a:off x="576000" y="1656000"/>
                <a:ext cx="6162151" cy="4464000"/>
              </a:xfrm>
            </p:spPr>
            <p:txBody>
              <a:bodyPr>
                <a:normAutofit fontScale="77500" lnSpcReduction="20000"/>
              </a:bodyPr>
              <a:lstStyle/>
              <a:p>
                <a:r>
                  <a:rPr lang="nl-BE" dirty="0"/>
                  <a:t>(In geval van tijdsnood: rond zeker af met de afrondende beschouwingen!)</a:t>
                </a:r>
              </a:p>
              <a:p>
                <a:r>
                  <a:rPr lang="nl-BE" dirty="0"/>
                  <a:t>Herbekijk de groep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in matrixvorm).</a:t>
                </a:r>
              </a:p>
              <a:p>
                <a:r>
                  <a:rPr lang="nl-BE" dirty="0"/>
                  <a:t>Ga op zoek naar zo veel mogelijk deelgroepen van deze groep met behulp van de definitie van deelgroepen.</a:t>
                </a:r>
              </a:p>
              <a:p>
                <a:r>
                  <a:rPr lang="nl-BE" dirty="0"/>
                  <a:t>Wat kun je te weten komen in termen van isomorfismen met de andere gedaantes van de groep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a:p>
                <a:endParaRPr lang="nl-BE" dirty="0"/>
              </a:p>
              <a:p>
                <a:r>
                  <a:rPr lang="nl-BE" dirty="0"/>
                  <a:t>Hint 1: Welke andere groepen van matrices ben je al tegengekomen in deze lessenreeks?</a:t>
                </a:r>
              </a:p>
              <a:p>
                <a:r>
                  <a:rPr lang="nl-BE" dirty="0"/>
                  <a:t>Hint 2: Kan je een deelgroep vinden met 1 enkel element? Kan je deelgroepen vinden met 2 elementen?</a:t>
                </a:r>
              </a:p>
            </p:txBody>
          </p:sp>
        </mc:Choice>
        <mc:Fallback>
          <p:sp>
            <p:nvSpPr>
              <p:cNvPr id="2" name="Tijdelijke aanduiding voor inhoud 1">
                <a:extLst>
                  <a:ext uri="{FF2B5EF4-FFF2-40B4-BE49-F238E27FC236}">
                    <a16:creationId xmlns:a16="http://schemas.microsoft.com/office/drawing/2014/main" id="{F49A8C46-60D5-4E47-BFA5-F4502F0F7E59}"/>
                  </a:ext>
                </a:extLst>
              </p:cNvPr>
              <p:cNvSpPr>
                <a:spLocks noGrp="1" noRot="1" noChangeAspect="1" noMove="1" noResize="1" noEditPoints="1" noAdjustHandles="1" noChangeArrowheads="1" noChangeShapeType="1" noTextEdit="1"/>
              </p:cNvSpPr>
              <p:nvPr>
                <p:ph idx="1"/>
              </p:nvPr>
            </p:nvSpPr>
            <p:spPr>
              <a:xfrm>
                <a:off x="576000" y="1656000"/>
                <a:ext cx="6162151" cy="4464000"/>
              </a:xfrm>
              <a:blipFill>
                <a:blip r:embed="rId2"/>
                <a:stretch>
                  <a:fillRect l="-692" t="-2049" r="-2077"/>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E864A48B-3F8E-4F25-8705-02F474293346}"/>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D2086953-92E4-4827-8158-4FEBC84C42F9}"/>
              </a:ext>
            </a:extLst>
          </p:cNvPr>
          <p:cNvSpPr>
            <a:spLocks noGrp="1"/>
          </p:cNvSpPr>
          <p:nvPr>
            <p:ph type="sldNum" sz="quarter" idx="12"/>
          </p:nvPr>
        </p:nvSpPr>
        <p:spPr/>
        <p:txBody>
          <a:bodyPr/>
          <a:lstStyle/>
          <a:p>
            <a:fld id="{0A297500-7527-634B-90F4-69D0994C32B4}" type="slidenum">
              <a:rPr lang="nl-NL" smtClean="0"/>
              <a:t>16</a:t>
            </a:fld>
            <a:endParaRPr lang="nl-NL"/>
          </a:p>
        </p:txBody>
      </p:sp>
      <p:sp>
        <p:nvSpPr>
          <p:cNvPr id="5" name="Titel 4">
            <a:extLst>
              <a:ext uri="{FF2B5EF4-FFF2-40B4-BE49-F238E27FC236}">
                <a16:creationId xmlns:a16="http://schemas.microsoft.com/office/drawing/2014/main" id="{EDD606F3-8358-44D2-82B0-C6B10088BD59}"/>
              </a:ext>
            </a:extLst>
          </p:cNvPr>
          <p:cNvSpPr>
            <a:spLocks noGrp="1"/>
          </p:cNvSpPr>
          <p:nvPr>
            <p:ph type="title"/>
          </p:nvPr>
        </p:nvSpPr>
        <p:spPr/>
        <p:txBody>
          <a:bodyPr/>
          <a:lstStyle/>
          <a:p>
            <a:r>
              <a:rPr lang="nl-BE" dirty="0"/>
              <a:t>Deelgroepen: opdracht</a:t>
            </a:r>
          </a:p>
        </p:txBody>
      </p:sp>
      <p:pic>
        <p:nvPicPr>
          <p:cNvPr id="6" name="Afbeelding 5">
            <a:extLst>
              <a:ext uri="{FF2B5EF4-FFF2-40B4-BE49-F238E27FC236}">
                <a16:creationId xmlns:a16="http://schemas.microsoft.com/office/drawing/2014/main" id="{B807CCC7-20BD-4D1F-98E3-C7E97B69F043}"/>
              </a:ext>
            </a:extLst>
          </p:cNvPr>
          <p:cNvPicPr>
            <a:picLocks noChangeAspect="1"/>
          </p:cNvPicPr>
          <p:nvPr/>
        </p:nvPicPr>
        <p:blipFill>
          <a:blip r:embed="rId3"/>
          <a:stretch>
            <a:fillRect/>
          </a:stretch>
        </p:blipFill>
        <p:spPr>
          <a:xfrm>
            <a:off x="6636656" y="884315"/>
            <a:ext cx="5328366" cy="5200339"/>
          </a:xfrm>
          <a:prstGeom prst="rect">
            <a:avLst/>
          </a:prstGeom>
        </p:spPr>
      </p:pic>
      <p:sp>
        <p:nvSpPr>
          <p:cNvPr id="7" name="Rechthoek 6">
            <a:extLst>
              <a:ext uri="{FF2B5EF4-FFF2-40B4-BE49-F238E27FC236}">
                <a16:creationId xmlns:a16="http://schemas.microsoft.com/office/drawing/2014/main" id="{ABDE6C27-4520-42D2-A953-F37E1FD1C54E}"/>
              </a:ext>
            </a:extLst>
          </p:cNvPr>
          <p:cNvSpPr/>
          <p:nvPr/>
        </p:nvSpPr>
        <p:spPr>
          <a:xfrm>
            <a:off x="825622" y="4383612"/>
            <a:ext cx="5811033" cy="7283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Rechthoek 7">
            <a:extLst>
              <a:ext uri="{FF2B5EF4-FFF2-40B4-BE49-F238E27FC236}">
                <a16:creationId xmlns:a16="http://schemas.microsoft.com/office/drawing/2014/main" id="{97F0D29F-B9E4-40D5-A770-969A81D288F3}"/>
              </a:ext>
            </a:extLst>
          </p:cNvPr>
          <p:cNvSpPr/>
          <p:nvPr/>
        </p:nvSpPr>
        <p:spPr>
          <a:xfrm>
            <a:off x="825624" y="5202000"/>
            <a:ext cx="5328366" cy="96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186491354"/>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633246EF-9D73-4529-BD63-23C96236C178}"/>
              </a:ext>
            </a:extLst>
          </p:cNvPr>
          <p:cNvSpPr>
            <a:spLocks noGrp="1"/>
          </p:cNvSpPr>
          <p:nvPr>
            <p:ph type="ftr" sz="quarter" idx="11"/>
          </p:nvPr>
        </p:nvSpPr>
        <p:spPr/>
        <p:txBody>
          <a:bodyPr/>
          <a:lstStyle/>
          <a:p>
            <a:r>
              <a:rPr lang="nl-NL" dirty="0"/>
              <a:t>Lessenreeks groepentheorie Ben Vos</a:t>
            </a:r>
          </a:p>
        </p:txBody>
      </p:sp>
      <p:sp>
        <p:nvSpPr>
          <p:cNvPr id="3" name="Tijdelijke aanduiding voor dianummer 2">
            <a:extLst>
              <a:ext uri="{FF2B5EF4-FFF2-40B4-BE49-F238E27FC236}">
                <a16:creationId xmlns:a16="http://schemas.microsoft.com/office/drawing/2014/main" id="{5E19CFDD-4100-48E5-AB83-748368DA886F}"/>
              </a:ext>
            </a:extLst>
          </p:cNvPr>
          <p:cNvSpPr>
            <a:spLocks noGrp="1"/>
          </p:cNvSpPr>
          <p:nvPr>
            <p:ph type="sldNum" sz="quarter" idx="12"/>
          </p:nvPr>
        </p:nvSpPr>
        <p:spPr/>
        <p:txBody>
          <a:bodyPr/>
          <a:lstStyle/>
          <a:p>
            <a:fld id="{CF179DAE-D0A6-40C3-B8BC-6A97C268D03A}" type="slidenum">
              <a:rPr lang="nl-NL" smtClean="0"/>
              <a:t>17</a:t>
            </a:fld>
            <a:endParaRPr lang="nl-NL"/>
          </a:p>
        </p:txBody>
      </p:sp>
      <p:sp>
        <p:nvSpPr>
          <p:cNvPr id="4" name="Titel 3">
            <a:extLst>
              <a:ext uri="{FF2B5EF4-FFF2-40B4-BE49-F238E27FC236}">
                <a16:creationId xmlns:a16="http://schemas.microsoft.com/office/drawing/2014/main" id="{A02CA011-E79F-4D12-9AC7-1DD3E4CB99E8}"/>
              </a:ext>
            </a:extLst>
          </p:cNvPr>
          <p:cNvSpPr>
            <a:spLocks noGrp="1"/>
          </p:cNvSpPr>
          <p:nvPr>
            <p:ph type="title"/>
          </p:nvPr>
        </p:nvSpPr>
        <p:spPr/>
        <p:txBody>
          <a:bodyPr/>
          <a:lstStyle/>
          <a:p>
            <a:r>
              <a:rPr lang="nl-BE" dirty="0"/>
              <a:t>Afrondende beschouwingen</a:t>
            </a:r>
          </a:p>
        </p:txBody>
      </p:sp>
      <p:sp>
        <p:nvSpPr>
          <p:cNvPr id="5" name="Tijdelijke aanduiding voor tekst 4">
            <a:extLst>
              <a:ext uri="{FF2B5EF4-FFF2-40B4-BE49-F238E27FC236}">
                <a16:creationId xmlns:a16="http://schemas.microsoft.com/office/drawing/2014/main" id="{1ED25713-D1F0-4BEC-B39B-A916E0099444}"/>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699820682"/>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78A5FD11-5DEC-40EE-9D3D-B0B91CF01FFB}"/>
                  </a:ext>
                </a:extLst>
              </p:cNvPr>
              <p:cNvSpPr>
                <a:spLocks noGrp="1"/>
              </p:cNvSpPr>
              <p:nvPr>
                <p:ph idx="1"/>
              </p:nvPr>
            </p:nvSpPr>
            <p:spPr/>
            <p:txBody>
              <a:bodyPr/>
              <a:lstStyle/>
              <a:p>
                <a:r>
                  <a:rPr lang="nl-BE" dirty="0"/>
                  <a:t>Van de intuïtie rond de ideale wereld van tegenovergestelden naar de definitie van een groep</a:t>
                </a:r>
              </a:p>
              <a:p>
                <a:r>
                  <a:rPr lang="nl-BE" dirty="0"/>
                  <a:t>Voorbeelden van oneindige groepen</a:t>
                </a:r>
              </a:p>
              <a:p>
                <a:r>
                  <a:rPr lang="nl-BE" dirty="0" err="1"/>
                  <a:t>Modulorekenen</a:t>
                </a:r>
                <a:r>
                  <a:rPr lang="nl-BE" dirty="0"/>
                  <a:t> met eindige groepen van de vorm </a:t>
                </a:r>
                <a14:m>
                  <m:oMath xmlns:m="http://schemas.openxmlformats.org/officeDocument/2006/math">
                    <m:sSub>
                      <m:sSubPr>
                        <m:ctrlPr>
                          <a:rPr lang="nl-BE" i="1" smtClean="0">
                            <a:latin typeface="Cambria Math" panose="02040503050406030204" pitchFamily="18" charset="0"/>
                          </a:rPr>
                        </m:ctrlPr>
                      </m:sSubPr>
                      <m:e>
                        <m:r>
                          <a:rPr lang="nl-BE" i="1" smtClean="0">
                            <a:latin typeface="Cambria Math" panose="02040503050406030204" pitchFamily="18" charset="0"/>
                            <a:ea typeface="Cambria Math" panose="02040503050406030204" pitchFamily="18" charset="0"/>
                          </a:rPr>
                          <m:t>ℤ</m:t>
                        </m:r>
                      </m:e>
                      <m:sub>
                        <m:r>
                          <a:rPr lang="nl-BE" b="0" i="1" smtClean="0">
                            <a:latin typeface="Cambria Math" panose="02040503050406030204" pitchFamily="18" charset="0"/>
                          </a:rPr>
                          <m:t>𝑛</m:t>
                        </m:r>
                      </m:sub>
                    </m:sSub>
                    <m:r>
                      <a:rPr lang="nl-BE" b="0" i="1" smtClean="0">
                        <a:latin typeface="Cambria Math" panose="02040503050406030204" pitchFamily="18" charset="0"/>
                      </a:rPr>
                      <m:t>,+</m:t>
                    </m:r>
                  </m:oMath>
                </a14:m>
                <a:r>
                  <a:rPr lang="nl-BE" dirty="0"/>
                  <a:t> en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ea typeface="Cambria Math" panose="02040503050406030204" pitchFamily="18" charset="0"/>
                          </a:rPr>
                          <m:t>ℤ</m:t>
                        </m:r>
                      </m:e>
                      <m:sub>
                        <m:r>
                          <a:rPr lang="nl-BE" b="0" i="1" smtClean="0">
                            <a:latin typeface="Cambria Math" panose="02040503050406030204" pitchFamily="18" charset="0"/>
                            <a:ea typeface="Cambria Math" panose="02040503050406030204" pitchFamily="18" charset="0"/>
                          </a:rPr>
                          <m:t>𝑝</m:t>
                        </m:r>
                      </m:sub>
                    </m:sSub>
                    <m:r>
                      <a:rPr lang="nl-BE" b="0" i="1" smtClean="0">
                        <a:latin typeface="Cambria Math" panose="02040503050406030204" pitchFamily="18" charset="0"/>
                      </a:rPr>
                      <m:t>\</m:t>
                    </m:r>
                    <m:d>
                      <m:dPr>
                        <m:begChr m:val="{"/>
                        <m:endChr m:val="}"/>
                        <m:ctrlPr>
                          <a:rPr lang="nl-BE" b="0" i="1" smtClean="0">
                            <a:latin typeface="Cambria Math" panose="02040503050406030204" pitchFamily="18" charset="0"/>
                          </a:rPr>
                        </m:ctrlPr>
                      </m:dPr>
                      <m:e>
                        <m:r>
                          <a:rPr lang="nl-BE" b="0" i="1" smtClean="0">
                            <a:latin typeface="Cambria Math" panose="02040503050406030204" pitchFamily="18" charset="0"/>
                          </a:rPr>
                          <m:t>0</m:t>
                        </m:r>
                      </m:e>
                    </m:d>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a:p>
                <a:r>
                  <a:rPr lang="nl-BE" dirty="0"/>
                  <a:t>Wanneer zijn 2 groepen ‘hetzelfde’? Isomorfe groepen en isomorfismen</a:t>
                </a:r>
              </a:p>
              <a:p>
                <a:r>
                  <a:rPr lang="nl-BE" dirty="0"/>
                  <a:t>Eindige groepen van matrices</a:t>
                </a:r>
              </a:p>
              <a:p>
                <a:r>
                  <a:rPr lang="nl-BE" dirty="0"/>
                  <a:t>Symmetriegroepen</a:t>
                </a:r>
              </a:p>
              <a:p>
                <a:r>
                  <a:rPr lang="nl-BE" dirty="0"/>
                  <a:t>Permutatiegroepen</a:t>
                </a:r>
              </a:p>
              <a:p>
                <a:r>
                  <a:rPr lang="nl-BE" dirty="0"/>
                  <a:t>Deelgroepen</a:t>
                </a:r>
              </a:p>
            </p:txBody>
          </p:sp>
        </mc:Choice>
        <mc:Fallback xmlns="">
          <p:sp>
            <p:nvSpPr>
              <p:cNvPr id="2" name="Tijdelijke aanduiding voor inhoud 1">
                <a:extLst>
                  <a:ext uri="{FF2B5EF4-FFF2-40B4-BE49-F238E27FC236}">
                    <a16:creationId xmlns:a16="http://schemas.microsoft.com/office/drawing/2014/main" id="{78A5FD11-5DEC-40EE-9D3D-B0B91CF01FFB}"/>
                  </a:ext>
                </a:extLst>
              </p:cNvPr>
              <p:cNvSpPr>
                <a:spLocks noGrp="1" noRot="1" noChangeAspect="1" noMove="1" noResize="1" noEditPoints="1" noAdjustHandles="1" noChangeArrowheads="1" noChangeShapeType="1" noTextEdit="1"/>
              </p:cNvSpPr>
              <p:nvPr>
                <p:ph idx="1"/>
              </p:nvPr>
            </p:nvSpPr>
            <p:spPr>
              <a:blipFill>
                <a:blip r:embed="rId2"/>
                <a:stretch>
                  <a:fillRect l="-717" t="-956" r="-717"/>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E4F69B77-D07C-4581-919F-3961F7A6720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FCD7C4D7-4D00-4630-BE1E-850FABF4F7E0}"/>
              </a:ext>
            </a:extLst>
          </p:cNvPr>
          <p:cNvSpPr>
            <a:spLocks noGrp="1"/>
          </p:cNvSpPr>
          <p:nvPr>
            <p:ph type="sldNum" sz="quarter" idx="12"/>
          </p:nvPr>
        </p:nvSpPr>
        <p:spPr/>
        <p:txBody>
          <a:bodyPr/>
          <a:lstStyle/>
          <a:p>
            <a:fld id="{0A297500-7527-634B-90F4-69D0994C32B4}" type="slidenum">
              <a:rPr lang="nl-NL" smtClean="0"/>
              <a:t>18</a:t>
            </a:fld>
            <a:endParaRPr lang="nl-NL"/>
          </a:p>
        </p:txBody>
      </p:sp>
      <p:sp>
        <p:nvSpPr>
          <p:cNvPr id="5" name="Titel 4">
            <a:extLst>
              <a:ext uri="{FF2B5EF4-FFF2-40B4-BE49-F238E27FC236}">
                <a16:creationId xmlns:a16="http://schemas.microsoft.com/office/drawing/2014/main" id="{634BDF1A-B1C0-429C-A178-9F2B5DFBAA1D}"/>
              </a:ext>
            </a:extLst>
          </p:cNvPr>
          <p:cNvSpPr>
            <a:spLocks noGrp="1"/>
          </p:cNvSpPr>
          <p:nvPr>
            <p:ph type="title"/>
          </p:nvPr>
        </p:nvSpPr>
        <p:spPr/>
        <p:txBody>
          <a:bodyPr/>
          <a:lstStyle/>
          <a:p>
            <a:r>
              <a:rPr lang="nl-BE" dirty="0"/>
              <a:t>Terugblik op de ganse lessenreeks</a:t>
            </a:r>
          </a:p>
        </p:txBody>
      </p:sp>
    </p:spTree>
    <p:extLst>
      <p:ext uri="{BB962C8B-B14F-4D97-AF65-F5344CB8AC3E}">
        <p14:creationId xmlns:p14="http://schemas.microsoft.com/office/powerpoint/2010/main" val="1039435894"/>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B71D5ED-AD45-49DA-8282-6DD1B4F68F60}"/>
              </a:ext>
            </a:extLst>
          </p:cNvPr>
          <p:cNvSpPr>
            <a:spLocks noGrp="1"/>
          </p:cNvSpPr>
          <p:nvPr>
            <p:ph idx="1"/>
          </p:nvPr>
        </p:nvSpPr>
        <p:spPr/>
        <p:txBody>
          <a:bodyPr/>
          <a:lstStyle/>
          <a:p>
            <a:r>
              <a:rPr lang="nl-BE" dirty="0"/>
              <a:t>Getallenverzamelingen, </a:t>
            </a:r>
            <a:r>
              <a:rPr lang="nl-BE" dirty="0" err="1"/>
              <a:t>modulorekenen</a:t>
            </a:r>
            <a:r>
              <a:rPr lang="nl-BE" dirty="0"/>
              <a:t>, bepaalde verzamelingen van matrices, </a:t>
            </a:r>
            <a:r>
              <a:rPr lang="nl-BE" dirty="0" err="1"/>
              <a:t>symmetrieën</a:t>
            </a:r>
            <a:r>
              <a:rPr lang="nl-BE" dirty="0"/>
              <a:t> van een meetkundige figuur, permutaties, …</a:t>
            </a:r>
          </a:p>
          <a:p>
            <a:r>
              <a:rPr lang="nl-BE" dirty="0"/>
              <a:t>Allemaal zaken die op het eerste gezicht in de verste verte niets met elkaar te maken lijken te hebben.</a:t>
            </a:r>
          </a:p>
          <a:p>
            <a:r>
              <a:rPr lang="nl-BE" dirty="0"/>
              <a:t>Maar! Diep binnenin zijn ze allemaal gebaseerd op dezelfde structuur, namelijk de definitie van een groep!</a:t>
            </a:r>
          </a:p>
          <a:p>
            <a:endParaRPr lang="nl-BE" dirty="0"/>
          </a:p>
          <a:p>
            <a:r>
              <a:rPr lang="nl-BE" dirty="0"/>
              <a:t>Bewijs je iets voor een algemene groep, dan is datgene wat je bewijst automatisch waar voor al deze uiteenlopende voorbeelden: de kracht van abstractie.</a:t>
            </a:r>
          </a:p>
        </p:txBody>
      </p:sp>
      <p:sp>
        <p:nvSpPr>
          <p:cNvPr id="3" name="Tijdelijke aanduiding voor voettekst 2">
            <a:extLst>
              <a:ext uri="{FF2B5EF4-FFF2-40B4-BE49-F238E27FC236}">
                <a16:creationId xmlns:a16="http://schemas.microsoft.com/office/drawing/2014/main" id="{826C9959-22CF-4471-965E-4E6203A928B5}"/>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2C3CA76E-2288-4E64-97B1-A6C99208FD9C}"/>
              </a:ext>
            </a:extLst>
          </p:cNvPr>
          <p:cNvSpPr>
            <a:spLocks noGrp="1"/>
          </p:cNvSpPr>
          <p:nvPr>
            <p:ph type="sldNum" sz="quarter" idx="12"/>
          </p:nvPr>
        </p:nvSpPr>
        <p:spPr/>
        <p:txBody>
          <a:bodyPr/>
          <a:lstStyle/>
          <a:p>
            <a:fld id="{0A297500-7527-634B-90F4-69D0994C32B4}" type="slidenum">
              <a:rPr lang="nl-NL" smtClean="0"/>
              <a:t>19</a:t>
            </a:fld>
            <a:endParaRPr lang="nl-NL"/>
          </a:p>
        </p:txBody>
      </p:sp>
      <p:sp>
        <p:nvSpPr>
          <p:cNvPr id="5" name="Titel 4">
            <a:extLst>
              <a:ext uri="{FF2B5EF4-FFF2-40B4-BE49-F238E27FC236}">
                <a16:creationId xmlns:a16="http://schemas.microsoft.com/office/drawing/2014/main" id="{1E6159C9-A339-4060-8C4B-03FD7BE3B084}"/>
              </a:ext>
            </a:extLst>
          </p:cNvPr>
          <p:cNvSpPr>
            <a:spLocks noGrp="1"/>
          </p:cNvSpPr>
          <p:nvPr>
            <p:ph type="title"/>
          </p:nvPr>
        </p:nvSpPr>
        <p:spPr/>
        <p:txBody>
          <a:bodyPr/>
          <a:lstStyle/>
          <a:p>
            <a:r>
              <a:rPr lang="nl-BE" dirty="0"/>
              <a:t>Waarom groepen bestuderen?</a:t>
            </a:r>
          </a:p>
        </p:txBody>
      </p:sp>
    </p:spTree>
    <p:extLst>
      <p:ext uri="{BB962C8B-B14F-4D97-AF65-F5344CB8AC3E}">
        <p14:creationId xmlns:p14="http://schemas.microsoft.com/office/powerpoint/2010/main" val="404189641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861B58E7-5F10-4096-BEF7-B47FEFC1513E}"/>
              </a:ext>
            </a:extLst>
          </p:cNvPr>
          <p:cNvSpPr>
            <a:spLocks noGrp="1"/>
          </p:cNvSpPr>
          <p:nvPr>
            <p:ph type="ftr" sz="quarter" idx="11"/>
          </p:nvPr>
        </p:nvSpPr>
        <p:spPr/>
        <p:txBody>
          <a:bodyPr/>
          <a:lstStyle/>
          <a:p>
            <a:r>
              <a:rPr lang="nl-NL"/>
              <a:t>Lessenreeks groepentheorie Ben Vos</a:t>
            </a:r>
          </a:p>
        </p:txBody>
      </p:sp>
      <p:sp>
        <p:nvSpPr>
          <p:cNvPr id="3" name="Tijdelijke aanduiding voor dianummer 2">
            <a:extLst>
              <a:ext uri="{FF2B5EF4-FFF2-40B4-BE49-F238E27FC236}">
                <a16:creationId xmlns:a16="http://schemas.microsoft.com/office/drawing/2014/main" id="{827743BC-AE33-4147-AF76-2664CC34C28B}"/>
              </a:ext>
            </a:extLst>
          </p:cNvPr>
          <p:cNvSpPr>
            <a:spLocks noGrp="1"/>
          </p:cNvSpPr>
          <p:nvPr>
            <p:ph type="sldNum" sz="quarter" idx="12"/>
          </p:nvPr>
        </p:nvSpPr>
        <p:spPr/>
        <p:txBody>
          <a:bodyPr/>
          <a:lstStyle/>
          <a:p>
            <a:fld id="{CF179DAE-D0A6-40C3-B8BC-6A97C268D03A}" type="slidenum">
              <a:rPr lang="nl-NL" smtClean="0"/>
              <a:t>2</a:t>
            </a:fld>
            <a:endParaRPr lang="nl-NL"/>
          </a:p>
        </p:txBody>
      </p:sp>
      <p:sp>
        <p:nvSpPr>
          <p:cNvPr id="4" name="Titel 3">
            <a:extLst>
              <a:ext uri="{FF2B5EF4-FFF2-40B4-BE49-F238E27FC236}">
                <a16:creationId xmlns:a16="http://schemas.microsoft.com/office/drawing/2014/main" id="{1D6DEBD3-499D-4B84-95A4-8663C259531F}"/>
              </a:ext>
            </a:extLst>
          </p:cNvPr>
          <p:cNvSpPr>
            <a:spLocks noGrp="1"/>
          </p:cNvSpPr>
          <p:nvPr>
            <p:ph type="title"/>
          </p:nvPr>
        </p:nvSpPr>
        <p:spPr/>
        <p:txBody>
          <a:bodyPr/>
          <a:lstStyle/>
          <a:p>
            <a:r>
              <a:rPr lang="nl-BE" dirty="0"/>
              <a:t>Instap: permutaties: definitie en samenstelling van permutaties</a:t>
            </a:r>
          </a:p>
        </p:txBody>
      </p:sp>
      <p:sp>
        <p:nvSpPr>
          <p:cNvPr id="5" name="Tijdelijke aanduiding voor tekst 4">
            <a:extLst>
              <a:ext uri="{FF2B5EF4-FFF2-40B4-BE49-F238E27FC236}">
                <a16:creationId xmlns:a16="http://schemas.microsoft.com/office/drawing/2014/main" id="{32172EB2-D343-4C24-A4C8-ADAD8FFC9ED7}"/>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3953861645"/>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2BA84062-F8A4-44CE-886B-5925004395D5}"/>
                  </a:ext>
                </a:extLst>
              </p:cNvPr>
              <p:cNvSpPr>
                <a:spLocks noGrp="1"/>
              </p:cNvSpPr>
              <p:nvPr>
                <p:ph idx="1"/>
              </p:nvPr>
            </p:nvSpPr>
            <p:spPr/>
            <p:txBody>
              <a:bodyPr/>
              <a:lstStyle/>
              <a:p>
                <a:r>
                  <a:rPr lang="nl-BE" dirty="0"/>
                  <a:t>Veel sterker nog:</a:t>
                </a:r>
              </a:p>
              <a:p>
                <a:r>
                  <a:rPr lang="nl-BE" dirty="0"/>
                  <a:t>Eindige groep van matrices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𝐺</m:t>
                        </m:r>
                      </m:e>
                      <m:sub>
                        <m:r>
                          <a:rPr lang="nl-BE" b="0" i="1" smtClean="0">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endParaRPr lang="nl-BE" dirty="0"/>
              </a:p>
              <a:p>
                <a:r>
                  <a:rPr lang="nl-BE" dirty="0"/>
                  <a:t>Groep van </a:t>
                </a:r>
                <a:r>
                  <a:rPr lang="nl-BE" dirty="0" err="1"/>
                  <a:t>symmetrieën</a:t>
                </a:r>
                <a:r>
                  <a:rPr lang="nl-BE" dirty="0"/>
                  <a:t> van het vierkant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a:p>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hertaald als groep van permutaties van een verzameling van 4 elementen</a:t>
                </a:r>
              </a:p>
              <a:p>
                <a:endParaRPr lang="nl-BE" dirty="0"/>
              </a:p>
              <a:p>
                <a:r>
                  <a:rPr lang="nl-BE" dirty="0"/>
                  <a:t>Deze 3 groepen zijn allemaal isomorf met elkaar en zijn dus voor een wiskundige op een abstracte manier ‘exact hetzelfde’.</a:t>
                </a:r>
              </a:p>
              <a:p>
                <a:r>
                  <a:rPr lang="nl-BE" dirty="0"/>
                  <a:t>Ontzettend veel mogelijkheden: elke mogelijke vraag over </a:t>
                </a:r>
                <a14:m>
                  <m:oMath xmlns:m="http://schemas.openxmlformats.org/officeDocument/2006/math">
                    <m:sSub>
                      <m:sSubPr>
                        <m:ctrlPr>
                          <a:rPr lang="nl-BE" i="1" smtClean="0">
                            <a:latin typeface="Cambria Math" panose="02040503050406030204" pitchFamily="18" charset="0"/>
                          </a:rPr>
                        </m:ctrlPr>
                      </m:sSubPr>
                      <m:e>
                        <m:r>
                          <a:rPr lang="nl-BE" i="1">
                            <a:latin typeface="Cambria Math" panose="02040503050406030204" pitchFamily="18" charset="0"/>
                          </a:rPr>
                          <m:t>𝐷</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kan opgelost worden met behulp van permutaties of de matrices uit </a:t>
                </a:r>
                <a14:m>
                  <m:oMath xmlns:m="http://schemas.openxmlformats.org/officeDocument/2006/math">
                    <m:sSub>
                      <m:sSubPr>
                        <m:ctrlPr>
                          <a:rPr lang="nl-BE" i="1">
                            <a:latin typeface="Cambria Math" panose="02040503050406030204" pitchFamily="18" charset="0"/>
                          </a:rPr>
                        </m:ctrlPr>
                      </m:sSubPr>
                      <m:e>
                        <m:r>
                          <a:rPr lang="nl-BE" i="1">
                            <a:latin typeface="Cambria Math" panose="02040503050406030204" pitchFamily="18" charset="0"/>
                          </a:rPr>
                          <m:t>𝐺</m:t>
                        </m:r>
                      </m:e>
                      <m:sub>
                        <m:r>
                          <a:rPr lang="nl-BE" i="1">
                            <a:latin typeface="Cambria Math" panose="02040503050406030204" pitchFamily="18" charset="0"/>
                          </a:rPr>
                          <m:t>4</m:t>
                        </m:r>
                      </m:sub>
                    </m:sSub>
                    <m:r>
                      <a:rPr lang="nl-BE" i="1">
                        <a:latin typeface="Cambria Math" panose="02040503050406030204" pitchFamily="18" charset="0"/>
                      </a:rPr>
                      <m:t>,</m:t>
                    </m:r>
                    <m:r>
                      <a:rPr lang="nl-BE" i="1">
                        <a:latin typeface="Cambria Math" panose="02040503050406030204" pitchFamily="18" charset="0"/>
                        <a:ea typeface="Cambria Math" panose="02040503050406030204" pitchFamily="18" charset="0"/>
                      </a:rPr>
                      <m:t>∙</m:t>
                    </m:r>
                  </m:oMath>
                </a14:m>
                <a:r>
                  <a:rPr lang="nl-BE" dirty="0"/>
                  <a:t> !</a:t>
                </a:r>
              </a:p>
              <a:p>
                <a:endParaRPr lang="nl-BE" dirty="0"/>
              </a:p>
            </p:txBody>
          </p:sp>
        </mc:Choice>
        <mc:Fallback xmlns="">
          <p:sp>
            <p:nvSpPr>
              <p:cNvPr id="2" name="Tijdelijke aanduiding voor inhoud 1">
                <a:extLst>
                  <a:ext uri="{FF2B5EF4-FFF2-40B4-BE49-F238E27FC236}">
                    <a16:creationId xmlns:a16="http://schemas.microsoft.com/office/drawing/2014/main" id="{2BA84062-F8A4-44CE-886B-5925004395D5}"/>
                  </a:ext>
                </a:extLst>
              </p:cNvPr>
              <p:cNvSpPr>
                <a:spLocks noGrp="1" noRot="1" noChangeAspect="1" noMove="1" noResize="1" noEditPoints="1" noAdjustHandles="1" noChangeArrowheads="1" noChangeShapeType="1" noTextEdit="1"/>
              </p:cNvSpPr>
              <p:nvPr>
                <p:ph idx="1"/>
              </p:nvPr>
            </p:nvSpPr>
            <p:spPr>
              <a:blipFill>
                <a:blip r:embed="rId2"/>
                <a:stretch>
                  <a:fillRect l="-717" t="-956" r="-16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A7D32502-3295-4D91-A4A1-D56258EB556F}"/>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AE3B70E6-89E3-4F40-8148-D540D75340D5}"/>
              </a:ext>
            </a:extLst>
          </p:cNvPr>
          <p:cNvSpPr>
            <a:spLocks noGrp="1"/>
          </p:cNvSpPr>
          <p:nvPr>
            <p:ph type="sldNum" sz="quarter" idx="12"/>
          </p:nvPr>
        </p:nvSpPr>
        <p:spPr/>
        <p:txBody>
          <a:bodyPr/>
          <a:lstStyle/>
          <a:p>
            <a:fld id="{0A297500-7527-634B-90F4-69D0994C32B4}" type="slidenum">
              <a:rPr lang="nl-NL" smtClean="0"/>
              <a:t>20</a:t>
            </a:fld>
            <a:endParaRPr lang="nl-NL"/>
          </a:p>
        </p:txBody>
      </p:sp>
      <p:sp>
        <p:nvSpPr>
          <p:cNvPr id="5" name="Titel 4">
            <a:extLst>
              <a:ext uri="{FF2B5EF4-FFF2-40B4-BE49-F238E27FC236}">
                <a16:creationId xmlns:a16="http://schemas.microsoft.com/office/drawing/2014/main" id="{C743E6D8-4879-46C6-9434-D06A4427DAFB}"/>
              </a:ext>
            </a:extLst>
          </p:cNvPr>
          <p:cNvSpPr>
            <a:spLocks noGrp="1"/>
          </p:cNvSpPr>
          <p:nvPr>
            <p:ph type="title"/>
          </p:nvPr>
        </p:nvSpPr>
        <p:spPr/>
        <p:txBody>
          <a:bodyPr/>
          <a:lstStyle/>
          <a:p>
            <a:r>
              <a:rPr lang="nl-BE" dirty="0"/>
              <a:t>Waarom groepen bestuderen?</a:t>
            </a:r>
          </a:p>
        </p:txBody>
      </p:sp>
    </p:spTree>
    <p:extLst>
      <p:ext uri="{BB962C8B-B14F-4D97-AF65-F5344CB8AC3E}">
        <p14:creationId xmlns:p14="http://schemas.microsoft.com/office/powerpoint/2010/main" val="1358696182"/>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A299B1-4BFC-47EE-82EF-E95516C31F73}"/>
              </a:ext>
            </a:extLst>
          </p:cNvPr>
          <p:cNvSpPr>
            <a:spLocks noGrp="1"/>
          </p:cNvSpPr>
          <p:nvPr>
            <p:ph type="title"/>
          </p:nvPr>
        </p:nvSpPr>
        <p:spPr/>
        <p:txBody>
          <a:bodyPr/>
          <a:lstStyle/>
          <a:p>
            <a:endParaRPr lang="nl-BE" dirty="0"/>
          </a:p>
        </p:txBody>
      </p:sp>
      <p:sp>
        <p:nvSpPr>
          <p:cNvPr id="3" name="Tijdelijke aanduiding voor voettekst 2">
            <a:extLst>
              <a:ext uri="{FF2B5EF4-FFF2-40B4-BE49-F238E27FC236}">
                <a16:creationId xmlns:a16="http://schemas.microsoft.com/office/drawing/2014/main" id="{6E1E8C43-6514-456D-878F-C8AA57FF9235}"/>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62C34D1F-E4CD-48DC-875B-1A8BE306E983}"/>
              </a:ext>
            </a:extLst>
          </p:cNvPr>
          <p:cNvSpPr>
            <a:spLocks noGrp="1"/>
          </p:cNvSpPr>
          <p:nvPr>
            <p:ph type="sldNum" sz="quarter" idx="12"/>
          </p:nvPr>
        </p:nvSpPr>
        <p:spPr/>
        <p:txBody>
          <a:bodyPr/>
          <a:lstStyle/>
          <a:p>
            <a:fld id="{0A297500-7527-634B-90F4-69D0994C32B4}" type="slidenum">
              <a:rPr lang="nl-NL" smtClean="0"/>
              <a:t>21</a:t>
            </a:fld>
            <a:endParaRPr lang="nl-NL"/>
          </a:p>
        </p:txBody>
      </p:sp>
      <p:pic>
        <p:nvPicPr>
          <p:cNvPr id="5" name="Afbeelding 4">
            <a:extLst>
              <a:ext uri="{FF2B5EF4-FFF2-40B4-BE49-F238E27FC236}">
                <a16:creationId xmlns:a16="http://schemas.microsoft.com/office/drawing/2014/main" id="{A0125C85-1CD9-4FFA-8809-1197827091C8}"/>
              </a:ext>
            </a:extLst>
          </p:cNvPr>
          <p:cNvPicPr>
            <a:picLocks noChangeAspect="1"/>
          </p:cNvPicPr>
          <p:nvPr/>
        </p:nvPicPr>
        <p:blipFill>
          <a:blip r:embed="rId2"/>
          <a:stretch>
            <a:fillRect/>
          </a:stretch>
        </p:blipFill>
        <p:spPr>
          <a:xfrm>
            <a:off x="2604600" y="0"/>
            <a:ext cx="6858000" cy="6858000"/>
          </a:xfrm>
          <a:prstGeom prst="rect">
            <a:avLst/>
          </a:prstGeom>
        </p:spPr>
      </p:pic>
    </p:spTree>
    <p:extLst>
      <p:ext uri="{BB962C8B-B14F-4D97-AF65-F5344CB8AC3E}">
        <p14:creationId xmlns:p14="http://schemas.microsoft.com/office/powerpoint/2010/main" val="402370925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51EEE1BE-57F3-4B82-9280-E294E76B23F2}"/>
                  </a:ext>
                </a:extLst>
              </p:cNvPr>
              <p:cNvSpPr>
                <a:spLocks noGrp="1"/>
              </p:cNvSpPr>
              <p:nvPr>
                <p:ph idx="1"/>
              </p:nvPr>
            </p:nvSpPr>
            <p:spPr/>
            <p:txBody>
              <a:bodyPr>
                <a:normAutofit/>
              </a:bodyPr>
              <a:lstStyle/>
              <a:p>
                <a:r>
                  <a:rPr lang="nl-BE" dirty="0"/>
                  <a:t>Een permutatie van een eindige verzameling is een herschikking van deze verzameling, dat wil zeggen het uitvoeren van 0 of meer verwisselingen van de elementen van deze verzameling.</a:t>
                </a:r>
              </a:p>
              <a:p>
                <a:endParaRPr lang="nl-BE" dirty="0"/>
              </a:p>
              <a:p>
                <a:r>
                  <a:rPr lang="nl-BE" dirty="0"/>
                  <a:t>Voorbeeld: neem als verzameling het drietal getallen </a:t>
                </a:r>
                <a14:m>
                  <m:oMath xmlns:m="http://schemas.openxmlformats.org/officeDocument/2006/math">
                    <m:d>
                      <m:dPr>
                        <m:begChr m:val="{"/>
                        <m:endChr m:val="}"/>
                        <m:ctrlPr>
                          <a:rPr lang="nl-BE" i="1" smtClean="0">
                            <a:latin typeface="Cambria Math" panose="02040503050406030204" pitchFamily="18" charset="0"/>
                          </a:rPr>
                        </m:ctrlPr>
                      </m:dPr>
                      <m:e>
                        <m:r>
                          <a:rPr lang="nl-BE" b="0" i="1" smtClean="0">
                            <a:latin typeface="Cambria Math" panose="02040503050406030204" pitchFamily="18" charset="0"/>
                          </a:rPr>
                          <m:t>1,2,3</m:t>
                        </m:r>
                      </m:e>
                    </m:d>
                  </m:oMath>
                </a14:m>
                <a:r>
                  <a:rPr lang="nl-BE" dirty="0"/>
                  <a:t>.</a:t>
                </a:r>
              </a:p>
              <a:p>
                <a:r>
                  <a:rPr lang="nl-BE" dirty="0"/>
                  <a:t>Permutatie t: 1 gaat naar 1, 2 gaat naar 3, 3 gaat naar 2.</a:t>
                </a:r>
              </a:p>
              <a:p>
                <a:r>
                  <a:rPr lang="nl-BE" dirty="0"/>
                  <a:t>De elementen worden herschikt in een andere volgorde.</a:t>
                </a:r>
              </a:p>
              <a:p>
                <a:r>
                  <a:rPr lang="nl-BE" dirty="0"/>
                  <a:t>Notatie in matrixvorm: </a:t>
                </a:r>
                <a14:m>
                  <m:oMath xmlns:m="http://schemas.openxmlformats.org/officeDocument/2006/math">
                    <m:d>
                      <m:dPr>
                        <m:ctrlPr>
                          <a:rPr lang="nl-BE" i="1" smtClean="0">
                            <a:latin typeface="Cambria Math" panose="02040503050406030204" pitchFamily="18" charset="0"/>
                          </a:rPr>
                        </m:ctrlPr>
                      </m:dPr>
                      <m:e>
                        <m:m>
                          <m:mPr>
                            <m:mcs>
                              <m:mc>
                                <m:mcPr>
                                  <m:count m:val="3"/>
                                  <m:mcJc m:val="center"/>
                                </m:mcPr>
                              </m:mc>
                            </m:mcs>
                            <m:ctrlPr>
                              <a:rPr lang="nl-BE" i="1" smtClean="0">
                                <a:latin typeface="Cambria Math" panose="02040503050406030204" pitchFamily="18" charset="0"/>
                              </a:rPr>
                            </m:ctrlPr>
                          </m:mPr>
                          <m:mr>
                            <m:e>
                              <m:r>
                                <m:rPr>
                                  <m:brk m:alnAt="7"/>
                                </m:rPr>
                                <a:rPr lang="nl-BE" b="0" i="1" smtClean="0">
                                  <a:latin typeface="Cambria Math" panose="02040503050406030204" pitchFamily="18" charset="0"/>
                                </a:rPr>
                                <m:t>1</m:t>
                              </m:r>
                            </m:e>
                            <m:e>
                              <m:r>
                                <a:rPr lang="nl-BE" b="0" i="1" smtClean="0">
                                  <a:latin typeface="Cambria Math" panose="02040503050406030204" pitchFamily="18" charset="0"/>
                                </a:rPr>
                                <m:t>2</m:t>
                              </m:r>
                            </m:e>
                            <m:e>
                              <m:r>
                                <a:rPr lang="nl-BE" b="0" i="1" smtClean="0">
                                  <a:latin typeface="Cambria Math" panose="02040503050406030204" pitchFamily="18" charset="0"/>
                                </a:rPr>
                                <m:t>3</m:t>
                              </m:r>
                            </m:e>
                          </m:mr>
                          <m:mr>
                            <m:e>
                              <m:r>
                                <a:rPr lang="nl-BE" b="0" i="1" smtClean="0">
                                  <a:latin typeface="Cambria Math" panose="02040503050406030204" pitchFamily="18" charset="0"/>
                                </a:rPr>
                                <m:t>1</m:t>
                              </m:r>
                            </m:e>
                            <m:e>
                              <m:r>
                                <a:rPr lang="nl-BE" b="0" i="1" smtClean="0">
                                  <a:latin typeface="Cambria Math" panose="02040503050406030204" pitchFamily="18" charset="0"/>
                                </a:rPr>
                                <m:t>3</m:t>
                              </m:r>
                            </m:e>
                            <m:e>
                              <m:r>
                                <a:rPr lang="nl-BE" b="0" i="1" smtClean="0">
                                  <a:latin typeface="Cambria Math" panose="02040503050406030204" pitchFamily="18" charset="0"/>
                                </a:rPr>
                                <m:t>2</m:t>
                              </m:r>
                            </m:e>
                          </m:mr>
                        </m:m>
                      </m:e>
                    </m:d>
                  </m:oMath>
                </a14:m>
                <a:endParaRPr lang="nl-BE" b="0" dirty="0"/>
              </a:p>
              <a:p>
                <a:r>
                  <a:rPr lang="nl-BE" dirty="0"/>
                  <a:t>Hoeveel permutaties van 3 elementen zijn er? En van </a:t>
                </a:r>
                <a14:m>
                  <m:oMath xmlns:m="http://schemas.openxmlformats.org/officeDocument/2006/math">
                    <m:r>
                      <a:rPr lang="nl-BE" b="0" i="1" smtClean="0">
                        <a:latin typeface="Cambria Math" panose="02040503050406030204" pitchFamily="18" charset="0"/>
                      </a:rPr>
                      <m:t>𝑛</m:t>
                    </m:r>
                  </m:oMath>
                </a14:m>
                <a:r>
                  <a:rPr lang="nl-BE" dirty="0"/>
                  <a:t> elementen?</a:t>
                </a:r>
              </a:p>
              <a:p>
                <a:pPr marL="0" indent="0">
                  <a:buNone/>
                </a:pPr>
                <a:endParaRPr lang="nl-BE" dirty="0"/>
              </a:p>
            </p:txBody>
          </p:sp>
        </mc:Choice>
        <mc:Fallback xmlns="">
          <p:sp>
            <p:nvSpPr>
              <p:cNvPr id="2" name="Tijdelijke aanduiding voor inhoud 1">
                <a:extLst>
                  <a:ext uri="{FF2B5EF4-FFF2-40B4-BE49-F238E27FC236}">
                    <a16:creationId xmlns:a16="http://schemas.microsoft.com/office/drawing/2014/main" id="{51EEE1BE-57F3-4B82-9280-E294E76B23F2}"/>
                  </a:ext>
                </a:extLst>
              </p:cNvPr>
              <p:cNvSpPr>
                <a:spLocks noGrp="1" noRot="1" noChangeAspect="1" noMove="1" noResize="1" noEditPoints="1" noAdjustHandles="1" noChangeArrowheads="1" noChangeShapeType="1" noTextEdit="1"/>
              </p:cNvSpPr>
              <p:nvPr>
                <p:ph idx="1"/>
              </p:nvPr>
            </p:nvSpPr>
            <p:spPr>
              <a:blipFill>
                <a:blip r:embed="rId2"/>
                <a:stretch>
                  <a:fillRect l="-717" t="-956" b="-1639"/>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E455FA68-F70B-4EF4-9CA9-D24D2AF58799}"/>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4934FB48-7461-426F-B40B-8B21CA7C756B}"/>
              </a:ext>
            </a:extLst>
          </p:cNvPr>
          <p:cNvSpPr>
            <a:spLocks noGrp="1"/>
          </p:cNvSpPr>
          <p:nvPr>
            <p:ph type="sldNum" sz="quarter" idx="12"/>
          </p:nvPr>
        </p:nvSpPr>
        <p:spPr/>
        <p:txBody>
          <a:bodyPr/>
          <a:lstStyle/>
          <a:p>
            <a:fld id="{0A297500-7527-634B-90F4-69D0994C32B4}" type="slidenum">
              <a:rPr lang="nl-NL" smtClean="0"/>
              <a:t>3</a:t>
            </a:fld>
            <a:endParaRPr lang="nl-NL"/>
          </a:p>
        </p:txBody>
      </p:sp>
      <p:sp>
        <p:nvSpPr>
          <p:cNvPr id="5" name="Titel 4">
            <a:extLst>
              <a:ext uri="{FF2B5EF4-FFF2-40B4-BE49-F238E27FC236}">
                <a16:creationId xmlns:a16="http://schemas.microsoft.com/office/drawing/2014/main" id="{BC723AD0-2033-4091-BFAA-BC91E1F659E5}"/>
              </a:ext>
            </a:extLst>
          </p:cNvPr>
          <p:cNvSpPr>
            <a:spLocks noGrp="1"/>
          </p:cNvSpPr>
          <p:nvPr>
            <p:ph type="title"/>
          </p:nvPr>
        </p:nvSpPr>
        <p:spPr/>
        <p:txBody>
          <a:bodyPr/>
          <a:lstStyle/>
          <a:p>
            <a:r>
              <a:rPr lang="nl-BE" dirty="0"/>
              <a:t>Permutaties: definitie</a:t>
            </a:r>
          </a:p>
        </p:txBody>
      </p:sp>
      <p:pic>
        <p:nvPicPr>
          <p:cNvPr id="6" name="Afbeelding 5">
            <a:extLst>
              <a:ext uri="{FF2B5EF4-FFF2-40B4-BE49-F238E27FC236}">
                <a16:creationId xmlns:a16="http://schemas.microsoft.com/office/drawing/2014/main" id="{333769FC-88C6-4B3B-9A1C-082A2081E67D}"/>
              </a:ext>
            </a:extLst>
          </p:cNvPr>
          <p:cNvPicPr>
            <a:picLocks noChangeAspect="1"/>
          </p:cNvPicPr>
          <p:nvPr/>
        </p:nvPicPr>
        <p:blipFill rotWithShape="1">
          <a:blip r:embed="rId3"/>
          <a:srcRect l="26557" r="47249"/>
          <a:stretch/>
        </p:blipFill>
        <p:spPr>
          <a:xfrm>
            <a:off x="9423093" y="2818975"/>
            <a:ext cx="1918900" cy="2527917"/>
          </a:xfrm>
          <a:prstGeom prst="rect">
            <a:avLst/>
          </a:prstGeom>
        </p:spPr>
      </p:pic>
    </p:spTree>
    <p:extLst>
      <p:ext uri="{BB962C8B-B14F-4D97-AF65-F5344CB8AC3E}">
        <p14:creationId xmlns:p14="http://schemas.microsoft.com/office/powerpoint/2010/main" val="379621588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FA96F05F-A853-4A14-8D60-CBD838D0C40F}"/>
                  </a:ext>
                </a:extLst>
              </p:cNvPr>
              <p:cNvSpPr>
                <a:spLocks noGrp="1"/>
              </p:cNvSpPr>
              <p:nvPr>
                <p:ph idx="1"/>
              </p:nvPr>
            </p:nvSpPr>
            <p:spPr/>
            <p:txBody>
              <a:bodyPr/>
              <a:lstStyle/>
              <a:p>
                <a:r>
                  <a:rPr lang="nl-BE" dirty="0"/>
                  <a:t>Permutaties s en t gegeven. Oefening: schrijf s in matrixvorm.</a:t>
                </a:r>
              </a:p>
              <a:p>
                <a:r>
                  <a:rPr lang="nl-BE" dirty="0"/>
                  <a:t>Samenstelling: de permutatie t</a:t>
                </a:r>
                <a14:m>
                  <m:oMath xmlns:m="http://schemas.openxmlformats.org/officeDocument/2006/math">
                    <m:r>
                      <a:rPr lang="nl-BE" i="1" smtClean="0">
                        <a:latin typeface="Cambria Math" panose="02040503050406030204" pitchFamily="18" charset="0"/>
                        <a:ea typeface="Cambria Math" panose="02040503050406030204" pitchFamily="18" charset="0"/>
                      </a:rPr>
                      <m:t>∘</m:t>
                    </m:r>
                  </m:oMath>
                </a14:m>
                <a:r>
                  <a:rPr lang="nl-BE" dirty="0"/>
                  <a:t>s: lees dit als ‘t na s’: voer eerst s uit en dan t.</a:t>
                </a:r>
              </a:p>
              <a:p>
                <a:r>
                  <a:rPr lang="nl-BE" dirty="0"/>
                  <a:t>Oefeningen: schrijf de permutatie t</a:t>
                </a:r>
                <a14:m>
                  <m:oMath xmlns:m="http://schemas.openxmlformats.org/officeDocument/2006/math">
                    <m:r>
                      <a:rPr lang="nl-BE" i="1" smtClean="0">
                        <a:latin typeface="Cambria Math" panose="02040503050406030204" pitchFamily="18" charset="0"/>
                        <a:ea typeface="Cambria Math" panose="02040503050406030204" pitchFamily="18" charset="0"/>
                      </a:rPr>
                      <m:t>∘</m:t>
                    </m:r>
                  </m:oMath>
                </a14:m>
                <a:r>
                  <a:rPr lang="nl-BE" dirty="0"/>
                  <a:t>s in matrixvorm. Hoe ziet de permutatie s</a:t>
                </a:r>
                <a14:m>
                  <m:oMath xmlns:m="http://schemas.openxmlformats.org/officeDocument/2006/math">
                    <m:r>
                      <a:rPr lang="nl-BE" i="1">
                        <a:latin typeface="Cambria Math" panose="02040503050406030204" pitchFamily="18" charset="0"/>
                        <a:ea typeface="Cambria Math" panose="02040503050406030204" pitchFamily="18" charset="0"/>
                      </a:rPr>
                      <m:t>∘</m:t>
                    </m:r>
                  </m:oMath>
                </a14:m>
                <a:r>
                  <a:rPr lang="nl-BE" dirty="0"/>
                  <a:t>t eruit?</a:t>
                </a:r>
              </a:p>
            </p:txBody>
          </p:sp>
        </mc:Choice>
        <mc:Fallback xmlns="">
          <p:sp>
            <p:nvSpPr>
              <p:cNvPr id="2" name="Tijdelijke aanduiding voor inhoud 1">
                <a:extLst>
                  <a:ext uri="{FF2B5EF4-FFF2-40B4-BE49-F238E27FC236}">
                    <a16:creationId xmlns:a16="http://schemas.microsoft.com/office/drawing/2014/main" id="{FA96F05F-A853-4A14-8D60-CBD838D0C40F}"/>
                  </a:ext>
                </a:extLst>
              </p:cNvPr>
              <p:cNvSpPr>
                <a:spLocks noGrp="1" noRot="1" noChangeAspect="1" noMove="1" noResize="1" noEditPoints="1" noAdjustHandles="1" noChangeArrowheads="1" noChangeShapeType="1" noTextEdit="1"/>
              </p:cNvSpPr>
              <p:nvPr>
                <p:ph idx="1"/>
              </p:nvPr>
            </p:nvSpPr>
            <p:spPr>
              <a:blipFill>
                <a:blip r:embed="rId2"/>
                <a:stretch>
                  <a:fillRect l="-717" t="-956" r="-938"/>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BD1C38FC-2E63-46B6-910A-6F39775A55BF}"/>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86CD3D48-D1D2-4433-97B2-632E8CBA5BC5}"/>
              </a:ext>
            </a:extLst>
          </p:cNvPr>
          <p:cNvSpPr>
            <a:spLocks noGrp="1"/>
          </p:cNvSpPr>
          <p:nvPr>
            <p:ph type="sldNum" sz="quarter" idx="12"/>
          </p:nvPr>
        </p:nvSpPr>
        <p:spPr/>
        <p:txBody>
          <a:bodyPr/>
          <a:lstStyle/>
          <a:p>
            <a:fld id="{0A297500-7527-634B-90F4-69D0994C32B4}" type="slidenum">
              <a:rPr lang="nl-NL" smtClean="0"/>
              <a:t>4</a:t>
            </a:fld>
            <a:endParaRPr lang="nl-NL"/>
          </a:p>
        </p:txBody>
      </p:sp>
      <p:sp>
        <p:nvSpPr>
          <p:cNvPr id="5" name="Titel 4">
            <a:extLst>
              <a:ext uri="{FF2B5EF4-FFF2-40B4-BE49-F238E27FC236}">
                <a16:creationId xmlns:a16="http://schemas.microsoft.com/office/drawing/2014/main" id="{32E297A9-DA31-4E13-AFCA-CB04F226CB1D}"/>
              </a:ext>
            </a:extLst>
          </p:cNvPr>
          <p:cNvSpPr>
            <a:spLocks noGrp="1"/>
          </p:cNvSpPr>
          <p:nvPr>
            <p:ph type="title"/>
          </p:nvPr>
        </p:nvSpPr>
        <p:spPr/>
        <p:txBody>
          <a:bodyPr/>
          <a:lstStyle/>
          <a:p>
            <a:r>
              <a:rPr lang="nl-BE"/>
              <a:t>Samenstellen van 2 permutaties</a:t>
            </a:r>
            <a:endParaRPr lang="nl-BE" dirty="0"/>
          </a:p>
        </p:txBody>
      </p:sp>
      <p:pic>
        <p:nvPicPr>
          <p:cNvPr id="6" name="Afbeelding 5">
            <a:extLst>
              <a:ext uri="{FF2B5EF4-FFF2-40B4-BE49-F238E27FC236}">
                <a16:creationId xmlns:a16="http://schemas.microsoft.com/office/drawing/2014/main" id="{8625A6A1-5518-4899-AFF8-C3F39E2507BD}"/>
              </a:ext>
            </a:extLst>
          </p:cNvPr>
          <p:cNvPicPr>
            <a:picLocks noChangeAspect="1"/>
          </p:cNvPicPr>
          <p:nvPr/>
        </p:nvPicPr>
        <p:blipFill>
          <a:blip r:embed="rId3"/>
          <a:stretch>
            <a:fillRect/>
          </a:stretch>
        </p:blipFill>
        <p:spPr>
          <a:xfrm>
            <a:off x="1741471" y="3423075"/>
            <a:ext cx="7951758" cy="2696925"/>
          </a:xfrm>
          <a:prstGeom prst="rect">
            <a:avLst/>
          </a:prstGeom>
        </p:spPr>
      </p:pic>
    </p:spTree>
    <p:extLst>
      <p:ext uri="{BB962C8B-B14F-4D97-AF65-F5344CB8AC3E}">
        <p14:creationId xmlns:p14="http://schemas.microsoft.com/office/powerpoint/2010/main" val="155993524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75910680-4D2A-4EE0-8DD7-9805C2AF24F3}"/>
              </a:ext>
            </a:extLst>
          </p:cNvPr>
          <p:cNvSpPr>
            <a:spLocks noGrp="1"/>
          </p:cNvSpPr>
          <p:nvPr>
            <p:ph type="ftr" sz="quarter" idx="11"/>
          </p:nvPr>
        </p:nvSpPr>
        <p:spPr/>
        <p:txBody>
          <a:bodyPr/>
          <a:lstStyle/>
          <a:p>
            <a:r>
              <a:rPr lang="nl-NL"/>
              <a:t>Lessenreeks groepentheorie Ben Vos</a:t>
            </a:r>
          </a:p>
        </p:txBody>
      </p:sp>
      <p:sp>
        <p:nvSpPr>
          <p:cNvPr id="3" name="Tijdelijke aanduiding voor dianummer 2">
            <a:extLst>
              <a:ext uri="{FF2B5EF4-FFF2-40B4-BE49-F238E27FC236}">
                <a16:creationId xmlns:a16="http://schemas.microsoft.com/office/drawing/2014/main" id="{E64FB756-3B15-425F-B5DE-54656B7D6AA7}"/>
              </a:ext>
            </a:extLst>
          </p:cNvPr>
          <p:cNvSpPr>
            <a:spLocks noGrp="1"/>
          </p:cNvSpPr>
          <p:nvPr>
            <p:ph type="sldNum" sz="quarter" idx="12"/>
          </p:nvPr>
        </p:nvSpPr>
        <p:spPr/>
        <p:txBody>
          <a:bodyPr/>
          <a:lstStyle/>
          <a:p>
            <a:fld id="{CF179DAE-D0A6-40C3-B8BC-6A97C268D03A}" type="slidenum">
              <a:rPr lang="nl-NL" smtClean="0"/>
              <a:t>5</a:t>
            </a:fld>
            <a:endParaRPr lang="nl-NL"/>
          </a:p>
        </p:txBody>
      </p:sp>
      <p:sp>
        <p:nvSpPr>
          <p:cNvPr id="4" name="Titel 3">
            <a:extLst>
              <a:ext uri="{FF2B5EF4-FFF2-40B4-BE49-F238E27FC236}">
                <a16:creationId xmlns:a16="http://schemas.microsoft.com/office/drawing/2014/main" id="{CE9C5090-F9A9-4D74-BD34-E2B9F11EFCCF}"/>
              </a:ext>
            </a:extLst>
          </p:cNvPr>
          <p:cNvSpPr>
            <a:spLocks noGrp="1"/>
          </p:cNvSpPr>
          <p:nvPr>
            <p:ph type="title"/>
          </p:nvPr>
        </p:nvSpPr>
        <p:spPr/>
        <p:txBody>
          <a:bodyPr/>
          <a:lstStyle/>
          <a:p>
            <a:r>
              <a:rPr lang="nl-BE" dirty="0"/>
              <a:t>Permutaties van 3 elementen met de samenstelling: een groep?</a:t>
            </a:r>
          </a:p>
        </p:txBody>
      </p:sp>
      <p:sp>
        <p:nvSpPr>
          <p:cNvPr id="5" name="Tijdelijke aanduiding voor tekst 4">
            <a:extLst>
              <a:ext uri="{FF2B5EF4-FFF2-40B4-BE49-F238E27FC236}">
                <a16:creationId xmlns:a16="http://schemas.microsoft.com/office/drawing/2014/main" id="{9ADF544E-3AB0-4D92-9DB5-88F7809DDA94}"/>
              </a:ext>
            </a:extLst>
          </p:cNvPr>
          <p:cNvSpPr>
            <a:spLocks noGrp="1"/>
          </p:cNvSpPr>
          <p:nvPr>
            <p:ph type="body" idx="1"/>
          </p:nvPr>
        </p:nvSpPr>
        <p:spPr/>
        <p:txBody>
          <a:bodyPr/>
          <a:lstStyle/>
          <a:p>
            <a:endParaRPr lang="nl-BE"/>
          </a:p>
        </p:txBody>
      </p:sp>
    </p:spTree>
    <p:extLst>
      <p:ext uri="{BB962C8B-B14F-4D97-AF65-F5344CB8AC3E}">
        <p14:creationId xmlns:p14="http://schemas.microsoft.com/office/powerpoint/2010/main" val="399260738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8382FF2A-8996-4D50-9579-19729D5421CC}"/>
                  </a:ext>
                </a:extLst>
              </p:cNvPr>
              <p:cNvSpPr>
                <a:spLocks noGrp="1"/>
              </p:cNvSpPr>
              <p:nvPr>
                <p:ph idx="1"/>
              </p:nvPr>
            </p:nvSpPr>
            <p:spPr/>
            <p:txBody>
              <a:bodyPr>
                <a:normAutofit/>
              </a:bodyPr>
              <a:lstStyle/>
              <a:p>
                <a:r>
                  <a:rPr lang="nl-BE" dirty="0"/>
                  <a:t>Er bestaan </a:t>
                </a:r>
                <a14:m>
                  <m:oMath xmlns:m="http://schemas.openxmlformats.org/officeDocument/2006/math">
                    <m:r>
                      <a:rPr lang="nl-BE" b="0" i="1" smtClean="0">
                        <a:latin typeface="Cambria Math" panose="02040503050406030204" pitchFamily="18" charset="0"/>
                      </a:rPr>
                      <m:t>3!=3</m:t>
                    </m:r>
                    <m:r>
                      <a:rPr lang="nl-BE" b="0" i="1" smtClean="0">
                        <a:latin typeface="Cambria Math" panose="02040503050406030204" pitchFamily="18" charset="0"/>
                        <a:ea typeface="Cambria Math" panose="02040503050406030204" pitchFamily="18" charset="0"/>
                      </a:rPr>
                      <m:t>∙2∙1=6</m:t>
                    </m:r>
                  </m:oMath>
                </a14:m>
                <a:r>
                  <a:rPr lang="nl-BE" dirty="0"/>
                  <a:t> permutaties van de verzameling </a:t>
                </a:r>
                <a14:m>
                  <m:oMath xmlns:m="http://schemas.openxmlformats.org/officeDocument/2006/math">
                    <m:d>
                      <m:dPr>
                        <m:begChr m:val="{"/>
                        <m:endChr m:val="}"/>
                        <m:ctrlPr>
                          <a:rPr lang="nl-BE" i="1">
                            <a:latin typeface="Cambria Math" panose="02040503050406030204" pitchFamily="18" charset="0"/>
                          </a:rPr>
                        </m:ctrlPr>
                      </m:dPr>
                      <m:e>
                        <m:r>
                          <a:rPr lang="nl-BE" i="1">
                            <a:latin typeface="Cambria Math" panose="02040503050406030204" pitchFamily="18" charset="0"/>
                          </a:rPr>
                          <m:t>1,2,3</m:t>
                        </m:r>
                      </m:e>
                    </m:d>
                  </m:oMath>
                </a14:m>
                <a:r>
                  <a:rPr lang="nl-BE" dirty="0"/>
                  <a:t>.</a:t>
                </a:r>
              </a:p>
              <a:p>
                <a:endParaRPr lang="nl-BE" dirty="0"/>
              </a:p>
              <a:p>
                <a:r>
                  <a:rPr lang="nl-BE" dirty="0"/>
                  <a:t>Opdracht: ga op zoek naar de matrixvormen van deze 6 permutaties.</a:t>
                </a:r>
              </a:p>
              <a:p>
                <a:endParaRPr lang="nl-BE" dirty="0"/>
              </a:p>
              <a:p>
                <a:r>
                  <a:rPr lang="nl-BE" dirty="0"/>
                  <a:t>Nieuwe notatie: in de matrixvormen van deze permutaties is de eerste rij steeds hetzelfde. Alle informatie over de permutatie zit vervat in de onderste rij. We kunnen de permutatie dus ook typeren door enkel naar de onderste rij te kijken.</a:t>
                </a:r>
              </a:p>
              <a:p>
                <a:r>
                  <a:rPr lang="nl-BE" dirty="0"/>
                  <a:t>Voorbeelden: </a:t>
                </a:r>
                <a14:m>
                  <m:oMath xmlns:m="http://schemas.openxmlformats.org/officeDocument/2006/math">
                    <m:d>
                      <m:dPr>
                        <m:ctrlPr>
                          <a:rPr lang="nl-BE" i="1" smtClean="0">
                            <a:latin typeface="Cambria Math" panose="02040503050406030204" pitchFamily="18" charset="0"/>
                          </a:rPr>
                        </m:ctrlPr>
                      </m:dPr>
                      <m:e>
                        <m:m>
                          <m:mPr>
                            <m:mcs>
                              <m:mc>
                                <m:mcPr>
                                  <m:count m:val="3"/>
                                  <m:mcJc m:val="center"/>
                                </m:mcPr>
                              </m:mc>
                            </m:mcs>
                            <m:ctrlPr>
                              <a:rPr lang="nl-BE" i="1" smtClean="0">
                                <a:latin typeface="Cambria Math" panose="02040503050406030204" pitchFamily="18" charset="0"/>
                              </a:rPr>
                            </m:ctrlPr>
                          </m:mPr>
                          <m:mr>
                            <m:e>
                              <m:r>
                                <m:rPr>
                                  <m:brk m:alnAt="7"/>
                                </m:rPr>
                                <a:rPr lang="nl-BE" b="0" i="1" smtClean="0">
                                  <a:latin typeface="Cambria Math" panose="02040503050406030204" pitchFamily="18" charset="0"/>
                                </a:rPr>
                                <m:t>1</m:t>
                              </m:r>
                            </m:e>
                            <m:e>
                              <m:r>
                                <a:rPr lang="nl-BE" b="0" i="1" smtClean="0">
                                  <a:latin typeface="Cambria Math" panose="02040503050406030204" pitchFamily="18" charset="0"/>
                                </a:rPr>
                                <m:t>2</m:t>
                              </m:r>
                            </m:e>
                            <m:e>
                              <m:r>
                                <a:rPr lang="nl-BE" b="0" i="1" smtClean="0">
                                  <a:latin typeface="Cambria Math" panose="02040503050406030204" pitchFamily="18" charset="0"/>
                                </a:rPr>
                                <m:t>3</m:t>
                              </m:r>
                            </m:e>
                          </m:mr>
                          <m:mr>
                            <m:e>
                              <m:r>
                                <a:rPr lang="nl-BE" b="0" i="1" smtClean="0">
                                  <a:latin typeface="Cambria Math" panose="02040503050406030204" pitchFamily="18" charset="0"/>
                                </a:rPr>
                                <m:t>1</m:t>
                              </m:r>
                            </m:e>
                            <m:e>
                              <m:r>
                                <a:rPr lang="nl-BE" b="0" i="1" smtClean="0">
                                  <a:latin typeface="Cambria Math" panose="02040503050406030204" pitchFamily="18" charset="0"/>
                                </a:rPr>
                                <m:t>3</m:t>
                              </m:r>
                            </m:e>
                            <m:e>
                              <m:r>
                                <a:rPr lang="nl-BE" b="0" i="1" smtClean="0">
                                  <a:latin typeface="Cambria Math" panose="02040503050406030204" pitchFamily="18" charset="0"/>
                                </a:rPr>
                                <m:t>2</m:t>
                              </m:r>
                            </m:e>
                          </m:mr>
                        </m:m>
                      </m:e>
                    </m:d>
                  </m:oMath>
                </a14:m>
                <a:r>
                  <a:rPr lang="nl-BE" dirty="0"/>
                  <a:t> wordt 132 en 213 staat voor </a:t>
                </a:r>
                <a14:m>
                  <m:oMath xmlns:m="http://schemas.openxmlformats.org/officeDocument/2006/math">
                    <m:d>
                      <m:dPr>
                        <m:ctrlPr>
                          <a:rPr lang="nl-BE" i="1">
                            <a:latin typeface="Cambria Math" panose="02040503050406030204" pitchFamily="18" charset="0"/>
                          </a:rPr>
                        </m:ctrlPr>
                      </m:dPr>
                      <m:e>
                        <m:m>
                          <m:mPr>
                            <m:mcs>
                              <m:mc>
                                <m:mcPr>
                                  <m:count m:val="3"/>
                                  <m:mcJc m:val="center"/>
                                </m:mcPr>
                              </m:mc>
                            </m:mcs>
                            <m:ctrlPr>
                              <a:rPr lang="nl-BE" i="1">
                                <a:latin typeface="Cambria Math" panose="02040503050406030204" pitchFamily="18" charset="0"/>
                              </a:rPr>
                            </m:ctrlPr>
                          </m:mPr>
                          <m:mr>
                            <m:e>
                              <m:r>
                                <m:rPr>
                                  <m:brk m:alnAt="7"/>
                                </m:rPr>
                                <a:rPr lang="nl-BE" i="1">
                                  <a:latin typeface="Cambria Math" panose="02040503050406030204" pitchFamily="18" charset="0"/>
                                </a:rPr>
                                <m:t>1</m:t>
                              </m:r>
                            </m:e>
                            <m:e>
                              <m:r>
                                <a:rPr lang="nl-BE" i="1">
                                  <a:latin typeface="Cambria Math" panose="02040503050406030204" pitchFamily="18" charset="0"/>
                                </a:rPr>
                                <m:t>2</m:t>
                              </m:r>
                            </m:e>
                            <m:e>
                              <m:r>
                                <a:rPr lang="nl-BE" i="1">
                                  <a:latin typeface="Cambria Math" panose="02040503050406030204" pitchFamily="18" charset="0"/>
                                </a:rPr>
                                <m:t>3</m:t>
                              </m:r>
                            </m:e>
                          </m:mr>
                          <m:mr>
                            <m:e>
                              <m:r>
                                <a:rPr lang="nl-BE" b="0" i="1" smtClean="0">
                                  <a:latin typeface="Cambria Math" panose="02040503050406030204" pitchFamily="18" charset="0"/>
                                </a:rPr>
                                <m:t>2</m:t>
                              </m:r>
                            </m:e>
                            <m:e>
                              <m:r>
                                <a:rPr lang="nl-BE" b="0" i="1" smtClean="0">
                                  <a:latin typeface="Cambria Math" panose="02040503050406030204" pitchFamily="18" charset="0"/>
                                </a:rPr>
                                <m:t>1</m:t>
                              </m:r>
                            </m:e>
                            <m:e>
                              <m:r>
                                <a:rPr lang="nl-BE" b="0" i="1" smtClean="0">
                                  <a:latin typeface="Cambria Math" panose="02040503050406030204" pitchFamily="18" charset="0"/>
                                </a:rPr>
                                <m:t>3</m:t>
                              </m:r>
                            </m:e>
                          </m:mr>
                        </m:m>
                      </m:e>
                    </m:d>
                    <m:r>
                      <a:rPr lang="nl-BE" b="0" i="1" smtClean="0">
                        <a:latin typeface="Cambria Math" panose="02040503050406030204" pitchFamily="18" charset="0"/>
                      </a:rPr>
                      <m:t>.</m:t>
                    </m:r>
                  </m:oMath>
                </a14:m>
                <a:endParaRPr lang="nl-BE" dirty="0"/>
              </a:p>
            </p:txBody>
          </p:sp>
        </mc:Choice>
        <mc:Fallback xmlns="">
          <p:sp>
            <p:nvSpPr>
              <p:cNvPr id="2" name="Tijdelijke aanduiding voor inhoud 1">
                <a:extLst>
                  <a:ext uri="{FF2B5EF4-FFF2-40B4-BE49-F238E27FC236}">
                    <a16:creationId xmlns:a16="http://schemas.microsoft.com/office/drawing/2014/main" id="{8382FF2A-8996-4D50-9579-19729D5421CC}"/>
                  </a:ext>
                </a:extLst>
              </p:cNvPr>
              <p:cNvSpPr>
                <a:spLocks noGrp="1" noRot="1" noChangeAspect="1" noMove="1" noResize="1" noEditPoints="1" noAdjustHandles="1" noChangeArrowheads="1" noChangeShapeType="1" noTextEdit="1"/>
              </p:cNvSpPr>
              <p:nvPr>
                <p:ph idx="1"/>
              </p:nvPr>
            </p:nvSpPr>
            <p:spPr>
              <a:blipFill>
                <a:blip r:embed="rId2"/>
                <a:stretch>
                  <a:fillRect l="-717"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C8DC298A-F9B0-4459-BA44-DDC9B4A4C201}"/>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D24B43A9-65EA-4AF2-9543-73F586C81079}"/>
              </a:ext>
            </a:extLst>
          </p:cNvPr>
          <p:cNvSpPr>
            <a:spLocks noGrp="1"/>
          </p:cNvSpPr>
          <p:nvPr>
            <p:ph type="sldNum" sz="quarter" idx="12"/>
          </p:nvPr>
        </p:nvSpPr>
        <p:spPr/>
        <p:txBody>
          <a:bodyPr/>
          <a:lstStyle/>
          <a:p>
            <a:fld id="{0A297500-7527-634B-90F4-69D0994C32B4}" type="slidenum">
              <a:rPr lang="nl-NL" smtClean="0"/>
              <a:t>6</a:t>
            </a:fld>
            <a:endParaRPr lang="nl-NL"/>
          </a:p>
        </p:txBody>
      </p:sp>
      <p:sp>
        <p:nvSpPr>
          <p:cNvPr id="5" name="Titel 4">
            <a:extLst>
              <a:ext uri="{FF2B5EF4-FFF2-40B4-BE49-F238E27FC236}">
                <a16:creationId xmlns:a16="http://schemas.microsoft.com/office/drawing/2014/main" id="{E2AB497C-FBAC-429A-9FF2-AB41F4DB7ED9}"/>
              </a:ext>
            </a:extLst>
          </p:cNvPr>
          <p:cNvSpPr>
            <a:spLocks noGrp="1"/>
          </p:cNvSpPr>
          <p:nvPr>
            <p:ph type="title"/>
          </p:nvPr>
        </p:nvSpPr>
        <p:spPr/>
        <p:txBody>
          <a:bodyPr>
            <a:normAutofit fontScale="90000"/>
          </a:bodyPr>
          <a:lstStyle/>
          <a:p>
            <a:r>
              <a:rPr lang="nl-BE" dirty="0"/>
              <a:t>Permutaties van de verzameling met 3 elementen</a:t>
            </a:r>
          </a:p>
        </p:txBody>
      </p:sp>
    </p:spTree>
    <p:extLst>
      <p:ext uri="{BB962C8B-B14F-4D97-AF65-F5344CB8AC3E}">
        <p14:creationId xmlns:p14="http://schemas.microsoft.com/office/powerpoint/2010/main" val="612489783"/>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jdelijke aanduiding voor inhoud 1">
                <a:extLst>
                  <a:ext uri="{FF2B5EF4-FFF2-40B4-BE49-F238E27FC236}">
                    <a16:creationId xmlns:a16="http://schemas.microsoft.com/office/drawing/2014/main" id="{C1A589EA-C43C-4855-BED4-669696154392}"/>
                  </a:ext>
                </a:extLst>
              </p:cNvPr>
              <p:cNvSpPr>
                <a:spLocks noGrp="1"/>
              </p:cNvSpPr>
              <p:nvPr>
                <p:ph idx="1"/>
              </p:nvPr>
            </p:nvSpPr>
            <p:spPr/>
            <p:txBody>
              <a:bodyPr/>
              <a:lstStyle/>
              <a:p>
                <a:r>
                  <a:rPr lang="nl-BE" dirty="0"/>
                  <a:t>Vervolledig de onderstaande Cayleytabel door de samenstellingen op de plaatsen met de vakjes uit te rekenen. Herinner: element uit de meest linker kolom </a:t>
                </a:r>
                <a14:m>
                  <m:oMath xmlns:m="http://schemas.openxmlformats.org/officeDocument/2006/math">
                    <m:r>
                      <a:rPr lang="nl-BE"/>
                      <m:t>∘</m:t>
                    </m:r>
                  </m:oMath>
                </a14:m>
                <a:r>
                  <a:rPr lang="nl-BE" dirty="0"/>
                  <a:t> element uit de bovenste rij van de tabel. Let op: hier wordt gewerkt met de nieuwe notatie voor permutaties zoals aangebracht op vorige slide.</a:t>
                </a:r>
              </a:p>
            </p:txBody>
          </p:sp>
        </mc:Choice>
        <mc:Fallback>
          <p:sp>
            <p:nvSpPr>
              <p:cNvPr id="2" name="Tijdelijke aanduiding voor inhoud 1">
                <a:extLst>
                  <a:ext uri="{FF2B5EF4-FFF2-40B4-BE49-F238E27FC236}">
                    <a16:creationId xmlns:a16="http://schemas.microsoft.com/office/drawing/2014/main" id="{C1A589EA-C43C-4855-BED4-669696154392}"/>
                  </a:ext>
                </a:extLst>
              </p:cNvPr>
              <p:cNvSpPr>
                <a:spLocks noGrp="1" noRot="1" noChangeAspect="1" noMove="1" noResize="1" noEditPoints="1" noAdjustHandles="1" noChangeArrowheads="1" noChangeShapeType="1" noTextEdit="1"/>
              </p:cNvSpPr>
              <p:nvPr>
                <p:ph idx="1"/>
              </p:nvPr>
            </p:nvSpPr>
            <p:spPr>
              <a:blipFill>
                <a:blip r:embed="rId2"/>
                <a:stretch>
                  <a:fillRect l="-717" t="-956"/>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C7F06808-FBF0-472B-B19D-530C42B00320}"/>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25D84216-63EB-485E-AD6F-BD124EF4418B}"/>
              </a:ext>
            </a:extLst>
          </p:cNvPr>
          <p:cNvSpPr>
            <a:spLocks noGrp="1"/>
          </p:cNvSpPr>
          <p:nvPr>
            <p:ph type="sldNum" sz="quarter" idx="12"/>
          </p:nvPr>
        </p:nvSpPr>
        <p:spPr/>
        <p:txBody>
          <a:bodyPr/>
          <a:lstStyle/>
          <a:p>
            <a:fld id="{0A297500-7527-634B-90F4-69D0994C32B4}" type="slidenum">
              <a:rPr lang="nl-NL" smtClean="0"/>
              <a:t>7</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1B2FB16D-80EE-4E1C-B5B8-5A34011795B2}"/>
                  </a:ext>
                </a:extLst>
              </p:cNvPr>
              <p:cNvSpPr>
                <a:spLocks noGrp="1"/>
              </p:cNvSpPr>
              <p:nvPr>
                <p:ph type="title"/>
              </p:nvPr>
            </p:nvSpPr>
            <p:spPr/>
            <p:txBody>
              <a:bodyPr>
                <a:normAutofit fontScale="90000"/>
              </a:bodyPr>
              <a:lstStyle/>
              <a:p>
                <a:r>
                  <a:rPr lang="nl-BE" dirty="0"/>
                  <a:t>Vormen de verzameling van permutaties van </a:t>
                </a:r>
                <a14:m>
                  <m:oMath xmlns:m="http://schemas.openxmlformats.org/officeDocument/2006/math">
                    <m:d>
                      <m:dPr>
                        <m:begChr m:val="{"/>
                        <m:endChr m:val="}"/>
                        <m:ctrlPr>
                          <a:rPr lang="nl-BE" i="1" smtClean="0">
                            <a:latin typeface="Cambria Math" panose="02040503050406030204" pitchFamily="18" charset="0"/>
                          </a:rPr>
                        </m:ctrlPr>
                      </m:dPr>
                      <m:e>
                        <m:r>
                          <a:rPr lang="nl-BE" i="1">
                            <a:latin typeface="Cambria Math" panose="02040503050406030204" pitchFamily="18" charset="0"/>
                          </a:rPr>
                          <m:t>1,2,3</m:t>
                        </m:r>
                      </m:e>
                    </m:d>
                  </m:oMath>
                </a14:m>
                <a:r>
                  <a:rPr lang="nl-BE" dirty="0"/>
                  <a:t> met de samenstelling een groep? </a:t>
                </a:r>
              </a:p>
            </p:txBody>
          </p:sp>
        </mc:Choice>
        <mc:Fallback xmlns="">
          <p:sp>
            <p:nvSpPr>
              <p:cNvPr id="5" name="Titel 4">
                <a:extLst>
                  <a:ext uri="{FF2B5EF4-FFF2-40B4-BE49-F238E27FC236}">
                    <a16:creationId xmlns:a16="http://schemas.microsoft.com/office/drawing/2014/main" id="{1B2FB16D-80EE-4E1C-B5B8-5A34011795B2}"/>
                  </a:ext>
                </a:extLst>
              </p:cNvPr>
              <p:cNvSpPr>
                <a:spLocks noGrp="1" noRot="1" noChangeAspect="1" noMove="1" noResize="1" noEditPoints="1" noAdjustHandles="1" noChangeArrowheads="1" noChangeShapeType="1" noTextEdit="1"/>
              </p:cNvSpPr>
              <p:nvPr>
                <p:ph type="title"/>
              </p:nvPr>
            </p:nvSpPr>
            <p:spPr>
              <a:blipFill>
                <a:blip r:embed="rId3"/>
                <a:stretch>
                  <a:fillRect l="-2483" t="-10053" b="-21693"/>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5E784D99-677D-47A2-8412-607AA03F122B}"/>
              </a:ext>
            </a:extLst>
          </p:cNvPr>
          <p:cNvPicPr>
            <a:picLocks noChangeAspect="1"/>
          </p:cNvPicPr>
          <p:nvPr/>
        </p:nvPicPr>
        <p:blipFill>
          <a:blip r:embed="rId4"/>
          <a:stretch>
            <a:fillRect/>
          </a:stretch>
        </p:blipFill>
        <p:spPr>
          <a:xfrm>
            <a:off x="3120481" y="3378798"/>
            <a:ext cx="4758467" cy="3272166"/>
          </a:xfrm>
          <a:prstGeom prst="rect">
            <a:avLst/>
          </a:prstGeom>
        </p:spPr>
      </p:pic>
      <mc:AlternateContent xmlns:mc="http://schemas.openxmlformats.org/markup-compatibility/2006">
        <mc:Choice xmlns:a14="http://schemas.microsoft.com/office/drawing/2010/main" Requires="a14">
          <p:sp>
            <p:nvSpPr>
              <p:cNvPr id="8" name="Tekstvak 7">
                <a:extLst>
                  <a:ext uri="{FF2B5EF4-FFF2-40B4-BE49-F238E27FC236}">
                    <a16:creationId xmlns:a16="http://schemas.microsoft.com/office/drawing/2014/main" id="{885F921F-9F51-487F-8C7F-AF1A5107729B}"/>
                  </a:ext>
                </a:extLst>
              </p:cNvPr>
              <p:cNvSpPr txBox="1"/>
              <p:nvPr/>
            </p:nvSpPr>
            <p:spPr>
              <a:xfrm>
                <a:off x="3214929" y="3448835"/>
                <a:ext cx="1101288" cy="461665"/>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nl-BE" sz="2400" i="1" smtClean="0">
                          <a:latin typeface="Cambria Math" panose="02040503050406030204" pitchFamily="18" charset="0"/>
                          <a:ea typeface="Cambria Math" panose="02040503050406030204" pitchFamily="18" charset="0"/>
                        </a:rPr>
                        <m:t>∘</m:t>
                      </m:r>
                    </m:oMath>
                  </m:oMathPara>
                </a14:m>
                <a:endParaRPr lang="nl-BE" sz="1100" dirty="0"/>
              </a:p>
            </p:txBody>
          </p:sp>
        </mc:Choice>
        <mc:Fallback>
          <p:sp>
            <p:nvSpPr>
              <p:cNvPr id="8" name="Tekstvak 7">
                <a:extLst>
                  <a:ext uri="{FF2B5EF4-FFF2-40B4-BE49-F238E27FC236}">
                    <a16:creationId xmlns:a16="http://schemas.microsoft.com/office/drawing/2014/main" id="{885F921F-9F51-487F-8C7F-AF1A5107729B}"/>
                  </a:ext>
                </a:extLst>
              </p:cNvPr>
              <p:cNvSpPr txBox="1">
                <a:spLocks noRot="1" noChangeAspect="1" noMove="1" noResize="1" noEditPoints="1" noAdjustHandles="1" noChangeArrowheads="1" noChangeShapeType="1" noTextEdit="1"/>
              </p:cNvSpPr>
              <p:nvPr/>
            </p:nvSpPr>
            <p:spPr>
              <a:xfrm>
                <a:off x="3214929" y="3448835"/>
                <a:ext cx="1101288" cy="461665"/>
              </a:xfrm>
              <a:prstGeom prst="rect">
                <a:avLst/>
              </a:prstGeom>
              <a:blipFill>
                <a:blip r:embed="rId5"/>
                <a:stretch>
                  <a:fillRect/>
                </a:stretch>
              </a:blipFill>
            </p:spPr>
            <p:txBody>
              <a:bodyPr/>
              <a:lstStyle/>
              <a:p>
                <a:r>
                  <a:rPr lang="nl-BE">
                    <a:noFill/>
                  </a:rPr>
                  <a:t> </a:t>
                </a:r>
              </a:p>
            </p:txBody>
          </p:sp>
        </mc:Fallback>
      </mc:AlternateContent>
      <p:sp>
        <p:nvSpPr>
          <p:cNvPr id="10" name="Ovaal 9">
            <a:extLst>
              <a:ext uri="{FF2B5EF4-FFF2-40B4-BE49-F238E27FC236}">
                <a16:creationId xmlns:a16="http://schemas.microsoft.com/office/drawing/2014/main" id="{70D6C85F-4BA8-402C-AAEB-AE0EB06C456A}"/>
              </a:ext>
            </a:extLst>
          </p:cNvPr>
          <p:cNvSpPr/>
          <p:nvPr/>
        </p:nvSpPr>
        <p:spPr>
          <a:xfrm>
            <a:off x="4984805" y="4384416"/>
            <a:ext cx="470517" cy="3555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Ovaal 10">
            <a:extLst>
              <a:ext uri="{FF2B5EF4-FFF2-40B4-BE49-F238E27FC236}">
                <a16:creationId xmlns:a16="http://schemas.microsoft.com/office/drawing/2014/main" id="{CE57B0AB-BB42-482A-B6D8-72F331024E19}"/>
              </a:ext>
            </a:extLst>
          </p:cNvPr>
          <p:cNvSpPr/>
          <p:nvPr/>
        </p:nvSpPr>
        <p:spPr>
          <a:xfrm>
            <a:off x="6692281" y="6160064"/>
            <a:ext cx="470517" cy="3555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Ovaal 11">
            <a:extLst>
              <a:ext uri="{FF2B5EF4-FFF2-40B4-BE49-F238E27FC236}">
                <a16:creationId xmlns:a16="http://schemas.microsoft.com/office/drawing/2014/main" id="{6EEFD29A-2D8F-4759-8AD8-46A5D8304C45}"/>
              </a:ext>
            </a:extLst>
          </p:cNvPr>
          <p:cNvSpPr/>
          <p:nvPr/>
        </p:nvSpPr>
        <p:spPr>
          <a:xfrm>
            <a:off x="7260449" y="4846474"/>
            <a:ext cx="470517" cy="3555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533511814"/>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C1A589EA-C43C-4855-BED4-669696154392}"/>
              </a:ext>
            </a:extLst>
          </p:cNvPr>
          <p:cNvSpPr>
            <a:spLocks noGrp="1"/>
          </p:cNvSpPr>
          <p:nvPr>
            <p:ph idx="1"/>
          </p:nvPr>
        </p:nvSpPr>
        <p:spPr>
          <a:xfrm>
            <a:off x="576000" y="1656000"/>
            <a:ext cx="5815922" cy="4464000"/>
          </a:xfrm>
        </p:spPr>
        <p:txBody>
          <a:bodyPr/>
          <a:lstStyle/>
          <a:p>
            <a:r>
              <a:rPr lang="nl-BE" dirty="0"/>
              <a:t>Voldoet deze Cayleytabel aan de definitie van een groep?</a:t>
            </a:r>
          </a:p>
          <a:p>
            <a:r>
              <a:rPr lang="nl-BE" dirty="0" err="1"/>
              <a:t>Inwendigheid</a:t>
            </a:r>
            <a:r>
              <a:rPr lang="nl-BE" dirty="0"/>
              <a:t> bewerking?</a:t>
            </a:r>
          </a:p>
          <a:p>
            <a:r>
              <a:rPr lang="nl-BE" dirty="0"/>
              <a:t>Associatief?</a:t>
            </a:r>
          </a:p>
          <a:p>
            <a:r>
              <a:rPr lang="nl-BE" dirty="0"/>
              <a:t>Neutraal element?</a:t>
            </a:r>
          </a:p>
          <a:p>
            <a:r>
              <a:rPr lang="nl-BE" dirty="0"/>
              <a:t>Heeft elke permutatie een inverse?</a:t>
            </a:r>
          </a:p>
          <a:p>
            <a:endParaRPr lang="nl-BE" dirty="0"/>
          </a:p>
          <a:p>
            <a:r>
              <a:rPr lang="nl-BE" dirty="0"/>
              <a:t>Conclusie: dit is een groep!</a:t>
            </a:r>
          </a:p>
          <a:p>
            <a:r>
              <a:rPr lang="nl-BE" dirty="0"/>
              <a:t>Commutatief of niet? Nee</a:t>
            </a:r>
          </a:p>
        </p:txBody>
      </p:sp>
      <p:sp>
        <p:nvSpPr>
          <p:cNvPr id="3" name="Tijdelijke aanduiding voor voettekst 2">
            <a:extLst>
              <a:ext uri="{FF2B5EF4-FFF2-40B4-BE49-F238E27FC236}">
                <a16:creationId xmlns:a16="http://schemas.microsoft.com/office/drawing/2014/main" id="{C7F06808-FBF0-472B-B19D-530C42B00320}"/>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25D84216-63EB-485E-AD6F-BD124EF4418B}"/>
              </a:ext>
            </a:extLst>
          </p:cNvPr>
          <p:cNvSpPr>
            <a:spLocks noGrp="1"/>
          </p:cNvSpPr>
          <p:nvPr>
            <p:ph type="sldNum" sz="quarter" idx="12"/>
          </p:nvPr>
        </p:nvSpPr>
        <p:spPr/>
        <p:txBody>
          <a:bodyPr/>
          <a:lstStyle/>
          <a:p>
            <a:fld id="{0A297500-7527-634B-90F4-69D0994C32B4}" type="slidenum">
              <a:rPr lang="nl-NL" smtClean="0"/>
              <a:t>8</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1B2FB16D-80EE-4E1C-B5B8-5A34011795B2}"/>
                  </a:ext>
                </a:extLst>
              </p:cNvPr>
              <p:cNvSpPr>
                <a:spLocks noGrp="1"/>
              </p:cNvSpPr>
              <p:nvPr>
                <p:ph type="title"/>
              </p:nvPr>
            </p:nvSpPr>
            <p:spPr/>
            <p:txBody>
              <a:bodyPr>
                <a:normAutofit fontScale="90000"/>
              </a:bodyPr>
              <a:lstStyle/>
              <a:p>
                <a:r>
                  <a:rPr lang="nl-BE" dirty="0"/>
                  <a:t>Vormen de verzameling van permutaties van </a:t>
                </a:r>
                <a14:m>
                  <m:oMath xmlns:m="http://schemas.openxmlformats.org/officeDocument/2006/math">
                    <m:d>
                      <m:dPr>
                        <m:begChr m:val="{"/>
                        <m:endChr m:val="}"/>
                        <m:ctrlPr>
                          <a:rPr lang="nl-BE" i="1" smtClean="0">
                            <a:latin typeface="Cambria Math" panose="02040503050406030204" pitchFamily="18" charset="0"/>
                          </a:rPr>
                        </m:ctrlPr>
                      </m:dPr>
                      <m:e>
                        <m:r>
                          <a:rPr lang="nl-BE" i="1">
                            <a:latin typeface="Cambria Math" panose="02040503050406030204" pitchFamily="18" charset="0"/>
                          </a:rPr>
                          <m:t>1,2,3</m:t>
                        </m:r>
                      </m:e>
                    </m:d>
                  </m:oMath>
                </a14:m>
                <a:r>
                  <a:rPr lang="nl-BE" dirty="0"/>
                  <a:t> met de samenstelling een groep? </a:t>
                </a:r>
              </a:p>
            </p:txBody>
          </p:sp>
        </mc:Choice>
        <mc:Fallback xmlns="">
          <p:sp>
            <p:nvSpPr>
              <p:cNvPr id="5" name="Titel 4">
                <a:extLst>
                  <a:ext uri="{FF2B5EF4-FFF2-40B4-BE49-F238E27FC236}">
                    <a16:creationId xmlns:a16="http://schemas.microsoft.com/office/drawing/2014/main" id="{1B2FB16D-80EE-4E1C-B5B8-5A34011795B2}"/>
                  </a:ext>
                </a:extLst>
              </p:cNvPr>
              <p:cNvSpPr>
                <a:spLocks noGrp="1" noRot="1" noChangeAspect="1" noMove="1" noResize="1" noEditPoints="1" noAdjustHandles="1" noChangeArrowheads="1" noChangeShapeType="1" noTextEdit="1"/>
              </p:cNvSpPr>
              <p:nvPr>
                <p:ph type="title"/>
              </p:nvPr>
            </p:nvSpPr>
            <p:spPr>
              <a:blipFill>
                <a:blip r:embed="rId2"/>
                <a:stretch>
                  <a:fillRect l="-2483" t="-10053" b="-21693"/>
                </a:stretch>
              </a:blipFill>
            </p:spPr>
            <p:txBody>
              <a:bodyPr/>
              <a:lstStyle/>
              <a:p>
                <a:r>
                  <a:rPr lang="nl-BE">
                    <a:noFill/>
                  </a:rPr>
                  <a:t> </a:t>
                </a:r>
              </a:p>
            </p:txBody>
          </p:sp>
        </mc:Fallback>
      </mc:AlternateContent>
      <p:pic>
        <p:nvPicPr>
          <p:cNvPr id="7" name="Afbeelding 6">
            <a:extLst>
              <a:ext uri="{FF2B5EF4-FFF2-40B4-BE49-F238E27FC236}">
                <a16:creationId xmlns:a16="http://schemas.microsoft.com/office/drawing/2014/main" id="{5E784D99-677D-47A2-8412-607AA03F122B}"/>
              </a:ext>
            </a:extLst>
          </p:cNvPr>
          <p:cNvPicPr>
            <a:picLocks noChangeAspect="1"/>
          </p:cNvPicPr>
          <p:nvPr/>
        </p:nvPicPr>
        <p:blipFill>
          <a:blip r:embed="rId3"/>
          <a:stretch>
            <a:fillRect/>
          </a:stretch>
        </p:blipFill>
        <p:spPr>
          <a:xfrm>
            <a:off x="6562393" y="2043821"/>
            <a:ext cx="5363703" cy="3688357"/>
          </a:xfrm>
          <a:prstGeom prst="rect">
            <a:avLst/>
          </a:prstGeom>
        </p:spPr>
      </p:pic>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885F921F-9F51-487F-8C7F-AF1A5107729B}"/>
                  </a:ext>
                </a:extLst>
              </p:cNvPr>
              <p:cNvSpPr txBox="1"/>
              <p:nvPr/>
            </p:nvSpPr>
            <p:spPr>
              <a:xfrm>
                <a:off x="6648918" y="2150590"/>
                <a:ext cx="1314352" cy="461665"/>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nl-BE" sz="2400" i="1" smtClean="0">
                          <a:latin typeface="Cambria Math" panose="02040503050406030204" pitchFamily="18" charset="0"/>
                          <a:ea typeface="Cambria Math" panose="02040503050406030204" pitchFamily="18" charset="0"/>
                        </a:rPr>
                        <m:t>∘</m:t>
                      </m:r>
                    </m:oMath>
                  </m:oMathPara>
                </a14:m>
                <a:endParaRPr lang="nl-BE" sz="1100" dirty="0"/>
              </a:p>
            </p:txBody>
          </p:sp>
        </mc:Choice>
        <mc:Fallback xmlns="">
          <p:sp>
            <p:nvSpPr>
              <p:cNvPr id="8" name="Tekstvak 7">
                <a:extLst>
                  <a:ext uri="{FF2B5EF4-FFF2-40B4-BE49-F238E27FC236}">
                    <a16:creationId xmlns:a16="http://schemas.microsoft.com/office/drawing/2014/main" id="{885F921F-9F51-487F-8C7F-AF1A5107729B}"/>
                  </a:ext>
                </a:extLst>
              </p:cNvPr>
              <p:cNvSpPr txBox="1">
                <a:spLocks noRot="1" noChangeAspect="1" noMove="1" noResize="1" noEditPoints="1" noAdjustHandles="1" noChangeArrowheads="1" noChangeShapeType="1" noTextEdit="1"/>
              </p:cNvSpPr>
              <p:nvPr/>
            </p:nvSpPr>
            <p:spPr>
              <a:xfrm>
                <a:off x="6648918" y="2150590"/>
                <a:ext cx="1314352" cy="461665"/>
              </a:xfrm>
              <a:prstGeom prst="rect">
                <a:avLst/>
              </a:prstGeom>
              <a:blipFill>
                <a:blip r:embed="rId4"/>
                <a:stretch>
                  <a:fillRect/>
                </a:stretch>
              </a:blipFill>
            </p:spPr>
            <p:txBody>
              <a:bodyPr/>
              <a:lstStyle/>
              <a:p>
                <a:r>
                  <a:rPr lang="nl-BE">
                    <a:noFill/>
                  </a:rPr>
                  <a:t> </a:t>
                </a:r>
              </a:p>
            </p:txBody>
          </p:sp>
        </mc:Fallback>
      </mc:AlternateContent>
      <p:sp>
        <p:nvSpPr>
          <p:cNvPr id="6" name="Rechthoek 5">
            <a:extLst>
              <a:ext uri="{FF2B5EF4-FFF2-40B4-BE49-F238E27FC236}">
                <a16:creationId xmlns:a16="http://schemas.microsoft.com/office/drawing/2014/main" id="{12454930-4DE7-4209-AF42-1068C69E78BE}"/>
              </a:ext>
            </a:extLst>
          </p:cNvPr>
          <p:cNvSpPr/>
          <p:nvPr/>
        </p:nvSpPr>
        <p:spPr>
          <a:xfrm>
            <a:off x="2379216" y="4968000"/>
            <a:ext cx="2299316" cy="518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hthoek 8">
            <a:extLst>
              <a:ext uri="{FF2B5EF4-FFF2-40B4-BE49-F238E27FC236}">
                <a16:creationId xmlns:a16="http://schemas.microsoft.com/office/drawing/2014/main" id="{8BE5B653-0FCF-4924-B4E7-6ACC8FE2609C}"/>
              </a:ext>
            </a:extLst>
          </p:cNvPr>
          <p:cNvSpPr/>
          <p:nvPr/>
        </p:nvSpPr>
        <p:spPr>
          <a:xfrm>
            <a:off x="870012" y="5557421"/>
            <a:ext cx="2814221" cy="3728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Rechthoek 12">
            <a:extLst>
              <a:ext uri="{FF2B5EF4-FFF2-40B4-BE49-F238E27FC236}">
                <a16:creationId xmlns:a16="http://schemas.microsoft.com/office/drawing/2014/main" id="{A8EE8E49-5F67-4183-BD83-BCDA597CE3D3}"/>
              </a:ext>
            </a:extLst>
          </p:cNvPr>
          <p:cNvSpPr/>
          <p:nvPr/>
        </p:nvSpPr>
        <p:spPr>
          <a:xfrm>
            <a:off x="3790765" y="5555236"/>
            <a:ext cx="630315" cy="3538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52763815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jdelijke aanduiding voor inhoud 1">
                <a:extLst>
                  <a:ext uri="{FF2B5EF4-FFF2-40B4-BE49-F238E27FC236}">
                    <a16:creationId xmlns:a16="http://schemas.microsoft.com/office/drawing/2014/main" id="{0E784693-4C51-4119-B160-5E6DE6385415}"/>
                  </a:ext>
                </a:extLst>
              </p:cNvPr>
              <p:cNvSpPr>
                <a:spLocks noGrp="1"/>
              </p:cNvSpPr>
              <p:nvPr>
                <p:ph idx="1"/>
              </p:nvPr>
            </p:nvSpPr>
            <p:spPr/>
            <p:txBody>
              <a:bodyPr/>
              <a:lstStyle/>
              <a:p>
                <a:r>
                  <a:rPr lang="nl-BE" dirty="0"/>
                  <a:t>Conclusie vorige slide: de verzameling van permutaties van de verzameling </a:t>
                </a:r>
                <a14:m>
                  <m:oMath xmlns:m="http://schemas.openxmlformats.org/officeDocument/2006/math">
                    <m:d>
                      <m:dPr>
                        <m:begChr m:val="{"/>
                        <m:endChr m:val="}"/>
                        <m:ctrlPr>
                          <a:rPr lang="nl-BE" i="1">
                            <a:latin typeface="Cambria Math" panose="02040503050406030204" pitchFamily="18" charset="0"/>
                          </a:rPr>
                        </m:ctrlPr>
                      </m:dPr>
                      <m:e>
                        <m:r>
                          <a:rPr lang="nl-BE" i="1">
                            <a:latin typeface="Cambria Math" panose="02040503050406030204" pitchFamily="18" charset="0"/>
                          </a:rPr>
                          <m:t>1,2,3</m:t>
                        </m:r>
                      </m:e>
                    </m:d>
                    <m:r>
                      <a:rPr lang="nl-BE" b="0" i="0" smtClean="0">
                        <a:latin typeface="Cambria Math" panose="02040503050406030204" pitchFamily="18" charset="0"/>
                      </a:rPr>
                      <m:t> </m:t>
                    </m:r>
                  </m:oMath>
                </a14:m>
                <a:r>
                  <a:rPr lang="nl-BE" dirty="0"/>
                  <a:t>met de samenstelling voldoet aan de definitie van een groep.</a:t>
                </a:r>
              </a:p>
              <a:p>
                <a:r>
                  <a:rPr lang="nl-BE" dirty="0"/>
                  <a:t>Notatie: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𝑆</m:t>
                        </m:r>
                      </m:e>
                      <m:sub>
                        <m:r>
                          <a:rPr lang="nl-BE" b="0" i="1" smtClean="0">
                            <a:latin typeface="Cambria Math" panose="02040503050406030204" pitchFamily="18" charset="0"/>
                          </a:rPr>
                          <m:t>3</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endParaRPr lang="nl-BE" b="0" dirty="0">
                  <a:ea typeface="Cambria Math" panose="02040503050406030204" pitchFamily="18" charset="0"/>
                </a:endParaRPr>
              </a:p>
              <a:p>
                <a:endParaRPr lang="nl-BE" dirty="0"/>
              </a:p>
              <a:p>
                <a:r>
                  <a:rPr lang="nl-BE" dirty="0"/>
                  <a:t>Algemeen: de verzameling van permutaties van de verzameling </a:t>
                </a:r>
                <a14:m>
                  <m:oMath xmlns:m="http://schemas.openxmlformats.org/officeDocument/2006/math">
                    <m:d>
                      <m:dPr>
                        <m:begChr m:val="{"/>
                        <m:endChr m:val="}"/>
                        <m:ctrlPr>
                          <a:rPr lang="nl-BE" i="1">
                            <a:latin typeface="Cambria Math" panose="02040503050406030204" pitchFamily="18" charset="0"/>
                          </a:rPr>
                        </m:ctrlPr>
                      </m:dPr>
                      <m:e>
                        <m:r>
                          <a:rPr lang="nl-BE" i="1">
                            <a:latin typeface="Cambria Math" panose="02040503050406030204" pitchFamily="18" charset="0"/>
                          </a:rPr>
                          <m:t>1,2,</m:t>
                        </m:r>
                        <m:r>
                          <a:rPr lang="nl-BE" b="0" i="1" smtClean="0">
                            <a:latin typeface="Cambria Math" panose="02040503050406030204" pitchFamily="18" charset="0"/>
                          </a:rPr>
                          <m:t> …,</m:t>
                        </m:r>
                        <m:r>
                          <a:rPr lang="nl-BE" b="0" i="1" smtClean="0">
                            <a:latin typeface="Cambria Math" panose="02040503050406030204" pitchFamily="18" charset="0"/>
                          </a:rPr>
                          <m:t>𝑛</m:t>
                        </m:r>
                      </m:e>
                    </m:d>
                    <m:r>
                      <a:rPr lang="nl-BE" b="0" i="0" smtClean="0">
                        <a:latin typeface="Cambria Math" panose="02040503050406030204" pitchFamily="18" charset="0"/>
                      </a:rPr>
                      <m:t> </m:t>
                    </m:r>
                  </m:oMath>
                </a14:m>
                <a:r>
                  <a:rPr lang="nl-BE" dirty="0"/>
                  <a:t>met de samenstelling voldoet aan de definitie van een groep.</a:t>
                </a:r>
              </a:p>
              <a:p>
                <a:r>
                  <a:rPr lang="nl-BE" dirty="0"/>
                  <a:t>Notatie: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𝑆</m:t>
                        </m:r>
                      </m:e>
                      <m:sub>
                        <m:r>
                          <a:rPr lang="nl-BE" b="0" i="1" smtClean="0">
                            <a:latin typeface="Cambria Math" panose="02040503050406030204" pitchFamily="18" charset="0"/>
                          </a:rPr>
                          <m:t>𝑛</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endParaRPr lang="nl-BE" b="0" dirty="0">
                  <a:ea typeface="Cambria Math" panose="02040503050406030204" pitchFamily="18" charset="0"/>
                </a:endParaRPr>
              </a:p>
              <a:p>
                <a:r>
                  <a:rPr lang="nl-BE" dirty="0"/>
                  <a:t>De groep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𝑆</m:t>
                        </m:r>
                      </m:e>
                      <m:sub>
                        <m:r>
                          <a:rPr lang="nl-BE" b="0" i="1" smtClean="0">
                            <a:latin typeface="Cambria Math" panose="02040503050406030204" pitchFamily="18" charset="0"/>
                          </a:rPr>
                          <m:t>𝑛</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r>
                  <a:rPr lang="nl-BE" b="0" dirty="0">
                    <a:ea typeface="Cambria Math" panose="02040503050406030204" pitchFamily="18" charset="0"/>
                  </a:rPr>
                  <a:t> heeft </a:t>
                </a:r>
                <a14:m>
                  <m:oMath xmlns:m="http://schemas.openxmlformats.org/officeDocument/2006/math">
                    <m:r>
                      <a:rPr lang="nl-BE" b="0" i="1" smtClean="0">
                        <a:latin typeface="Cambria Math" panose="02040503050406030204" pitchFamily="18" charset="0"/>
                        <a:ea typeface="Cambria Math" panose="02040503050406030204" pitchFamily="18" charset="0"/>
                      </a:rPr>
                      <m:t>𝑛</m:t>
                    </m:r>
                    <m:r>
                      <a:rPr lang="nl-BE" b="0" i="1" smtClean="0">
                        <a:latin typeface="Cambria Math" panose="02040503050406030204" pitchFamily="18" charset="0"/>
                        <a:ea typeface="Cambria Math" panose="02040503050406030204" pitchFamily="18" charset="0"/>
                      </a:rPr>
                      <m:t>!=</m:t>
                    </m:r>
                    <m:r>
                      <a:rPr lang="nl-BE" b="0" i="1" smtClean="0">
                        <a:latin typeface="Cambria Math" panose="02040503050406030204" pitchFamily="18" charset="0"/>
                        <a:ea typeface="Cambria Math" panose="02040503050406030204" pitchFamily="18" charset="0"/>
                      </a:rPr>
                      <m:t>𝑛</m:t>
                    </m:r>
                    <m:r>
                      <a:rPr lang="nl-BE" b="0" i="1" smtClean="0">
                        <a:latin typeface="Cambria Math" panose="02040503050406030204" pitchFamily="18" charset="0"/>
                        <a:ea typeface="Cambria Math" panose="02040503050406030204" pitchFamily="18" charset="0"/>
                      </a:rPr>
                      <m:t>⋅</m:t>
                    </m:r>
                    <m:d>
                      <m:dPr>
                        <m:ctrlPr>
                          <a:rPr lang="nl-BE" b="0" i="1" smtClean="0">
                            <a:latin typeface="Cambria Math" panose="02040503050406030204" pitchFamily="18" charset="0"/>
                            <a:ea typeface="Cambria Math" panose="02040503050406030204" pitchFamily="18" charset="0"/>
                          </a:rPr>
                        </m:ctrlPr>
                      </m:dPr>
                      <m:e>
                        <m:r>
                          <a:rPr lang="nl-BE" b="0" i="1" smtClean="0">
                            <a:latin typeface="Cambria Math" panose="02040503050406030204" pitchFamily="18" charset="0"/>
                            <a:ea typeface="Cambria Math" panose="02040503050406030204" pitchFamily="18" charset="0"/>
                          </a:rPr>
                          <m:t>𝑛</m:t>
                        </m:r>
                        <m:r>
                          <a:rPr lang="nl-BE" b="0" i="1" smtClean="0">
                            <a:latin typeface="Cambria Math" panose="02040503050406030204" pitchFamily="18" charset="0"/>
                            <a:ea typeface="Cambria Math" panose="02040503050406030204" pitchFamily="18" charset="0"/>
                          </a:rPr>
                          <m:t>−1</m:t>
                        </m:r>
                      </m:e>
                    </m:d>
                    <m:r>
                      <a:rPr lang="nl-BE" b="0" i="1" smtClean="0">
                        <a:latin typeface="Cambria Math" panose="02040503050406030204" pitchFamily="18" charset="0"/>
                        <a:ea typeface="Cambria Math" panose="02040503050406030204" pitchFamily="18" charset="0"/>
                      </a:rPr>
                      <m:t>⋅…⋅2⋅1</m:t>
                    </m:r>
                  </m:oMath>
                </a14:m>
                <a:r>
                  <a:rPr lang="nl-BE" b="0" dirty="0">
                    <a:ea typeface="Cambria Math" panose="02040503050406030204" pitchFamily="18" charset="0"/>
                  </a:rPr>
                  <a:t> elementen.</a:t>
                </a:r>
              </a:p>
              <a:p>
                <a:r>
                  <a:rPr lang="nl-BE" dirty="0">
                    <a:ea typeface="Cambria Math" panose="02040503050406030204" pitchFamily="18" charset="0"/>
                  </a:rPr>
                  <a:t>Toepassing: </a:t>
                </a:r>
                <a:r>
                  <a:rPr lang="nl-BE" dirty="0" err="1">
                    <a:ea typeface="Cambria Math" panose="02040503050406030204" pitchFamily="18" charset="0"/>
                  </a:rPr>
                  <a:t>Rubik’s</a:t>
                </a:r>
                <a:r>
                  <a:rPr lang="nl-BE" dirty="0">
                    <a:ea typeface="Cambria Math" panose="02040503050406030204" pitchFamily="18" charset="0"/>
                  </a:rPr>
                  <a:t> kubus kan hertaald worden naar een permutatiegroep.</a:t>
                </a:r>
                <a:endParaRPr lang="nl-BE" b="0" dirty="0">
                  <a:ea typeface="Cambria Math" panose="02040503050406030204" pitchFamily="18" charset="0"/>
                </a:endParaRPr>
              </a:p>
              <a:p>
                <a:endParaRPr lang="nl-BE" b="0" dirty="0">
                  <a:ea typeface="Cambria Math" panose="02040503050406030204" pitchFamily="18" charset="0"/>
                </a:endParaRPr>
              </a:p>
              <a:p>
                <a:endParaRPr lang="nl-BE" dirty="0"/>
              </a:p>
              <a:p>
                <a:endParaRPr lang="nl-BE" dirty="0"/>
              </a:p>
              <a:p>
                <a:endParaRPr lang="nl-BE" dirty="0"/>
              </a:p>
            </p:txBody>
          </p:sp>
        </mc:Choice>
        <mc:Fallback xmlns="">
          <p:sp>
            <p:nvSpPr>
              <p:cNvPr id="2" name="Tijdelijke aanduiding voor inhoud 1">
                <a:extLst>
                  <a:ext uri="{FF2B5EF4-FFF2-40B4-BE49-F238E27FC236}">
                    <a16:creationId xmlns:a16="http://schemas.microsoft.com/office/drawing/2014/main" id="{0E784693-4C51-4119-B160-5E6DE6385415}"/>
                  </a:ext>
                </a:extLst>
              </p:cNvPr>
              <p:cNvSpPr>
                <a:spLocks noGrp="1" noRot="1" noChangeAspect="1" noMove="1" noResize="1" noEditPoints="1" noAdjustHandles="1" noChangeArrowheads="1" noChangeShapeType="1" noTextEdit="1"/>
              </p:cNvSpPr>
              <p:nvPr>
                <p:ph idx="1"/>
              </p:nvPr>
            </p:nvSpPr>
            <p:spPr>
              <a:blipFill>
                <a:blip r:embed="rId2"/>
                <a:stretch>
                  <a:fillRect l="-717" t="-956" r="-1104"/>
                </a:stretch>
              </a:blipFill>
            </p:spPr>
            <p:txBody>
              <a:bodyPr/>
              <a:lstStyle/>
              <a:p>
                <a:r>
                  <a:rPr lang="nl-BE">
                    <a:noFill/>
                  </a:rPr>
                  <a:t> </a:t>
                </a:r>
              </a:p>
            </p:txBody>
          </p:sp>
        </mc:Fallback>
      </mc:AlternateContent>
      <p:sp>
        <p:nvSpPr>
          <p:cNvPr id="3" name="Tijdelijke aanduiding voor voettekst 2">
            <a:extLst>
              <a:ext uri="{FF2B5EF4-FFF2-40B4-BE49-F238E27FC236}">
                <a16:creationId xmlns:a16="http://schemas.microsoft.com/office/drawing/2014/main" id="{13552E4D-096B-4AB7-AFF5-8B37E8451AB5}"/>
              </a:ext>
            </a:extLst>
          </p:cNvPr>
          <p:cNvSpPr>
            <a:spLocks noGrp="1"/>
          </p:cNvSpPr>
          <p:nvPr>
            <p:ph type="ftr" sz="quarter" idx="11"/>
          </p:nvPr>
        </p:nvSpPr>
        <p:spPr/>
        <p:txBody>
          <a:bodyPr/>
          <a:lstStyle/>
          <a:p>
            <a:r>
              <a:rPr lang="nl-NL"/>
              <a:t>Lessenreeks groepentheorie Ben Vos</a:t>
            </a:r>
          </a:p>
        </p:txBody>
      </p:sp>
      <p:sp>
        <p:nvSpPr>
          <p:cNvPr id="4" name="Tijdelijke aanduiding voor dianummer 3">
            <a:extLst>
              <a:ext uri="{FF2B5EF4-FFF2-40B4-BE49-F238E27FC236}">
                <a16:creationId xmlns:a16="http://schemas.microsoft.com/office/drawing/2014/main" id="{5E38F8C1-01D4-4CAF-829D-EF8EBEF3AF7A}"/>
              </a:ext>
            </a:extLst>
          </p:cNvPr>
          <p:cNvSpPr>
            <a:spLocks noGrp="1"/>
          </p:cNvSpPr>
          <p:nvPr>
            <p:ph type="sldNum" sz="quarter" idx="12"/>
          </p:nvPr>
        </p:nvSpPr>
        <p:spPr/>
        <p:txBody>
          <a:bodyPr/>
          <a:lstStyle/>
          <a:p>
            <a:fld id="{0A297500-7527-634B-90F4-69D0994C32B4}" type="slidenum">
              <a:rPr lang="nl-NL" smtClean="0"/>
              <a:t>9</a:t>
            </a:fld>
            <a:endParaRPr lang="nl-NL"/>
          </a:p>
        </p:txBody>
      </p:sp>
      <mc:AlternateContent xmlns:mc="http://schemas.openxmlformats.org/markup-compatibility/2006" xmlns:a14="http://schemas.microsoft.com/office/drawing/2010/main">
        <mc:Choice Requires="a14">
          <p:sp>
            <p:nvSpPr>
              <p:cNvPr id="5" name="Titel 4">
                <a:extLst>
                  <a:ext uri="{FF2B5EF4-FFF2-40B4-BE49-F238E27FC236}">
                    <a16:creationId xmlns:a16="http://schemas.microsoft.com/office/drawing/2014/main" id="{3C76F9FF-9B6C-484B-B100-74097502B24A}"/>
                  </a:ext>
                </a:extLst>
              </p:cNvPr>
              <p:cNvSpPr>
                <a:spLocks noGrp="1"/>
              </p:cNvSpPr>
              <p:nvPr>
                <p:ph type="title"/>
              </p:nvPr>
            </p:nvSpPr>
            <p:spPr/>
            <p:txBody>
              <a:bodyPr/>
              <a:lstStyle/>
              <a:p>
                <a:r>
                  <a:rPr lang="nl-BE" dirty="0"/>
                  <a:t>Groepen van de vorm </a:t>
                </a:r>
                <a14:m>
                  <m:oMath xmlns:m="http://schemas.openxmlformats.org/officeDocument/2006/math">
                    <m:sSub>
                      <m:sSubPr>
                        <m:ctrlPr>
                          <a:rPr lang="nl-BE" i="1" smtClean="0">
                            <a:latin typeface="Cambria Math" panose="02040503050406030204" pitchFamily="18" charset="0"/>
                          </a:rPr>
                        </m:ctrlPr>
                      </m:sSubPr>
                      <m:e>
                        <m:r>
                          <a:rPr lang="nl-BE" b="0" i="1" smtClean="0">
                            <a:latin typeface="Cambria Math" panose="02040503050406030204" pitchFamily="18" charset="0"/>
                          </a:rPr>
                          <m:t>𝑆</m:t>
                        </m:r>
                      </m:e>
                      <m:sub>
                        <m:r>
                          <a:rPr lang="nl-BE" b="0" i="1" smtClean="0">
                            <a:latin typeface="Cambria Math" panose="02040503050406030204" pitchFamily="18" charset="0"/>
                          </a:rPr>
                          <m:t>𝑛</m:t>
                        </m:r>
                      </m:sub>
                    </m:sSub>
                    <m:r>
                      <a:rPr lang="nl-BE" b="0" i="1" smtClean="0">
                        <a:latin typeface="Cambria Math" panose="02040503050406030204" pitchFamily="18" charset="0"/>
                      </a:rPr>
                      <m:t>,</m:t>
                    </m:r>
                    <m:r>
                      <a:rPr lang="nl-BE" b="0" i="1" smtClean="0">
                        <a:latin typeface="Cambria Math" panose="02040503050406030204" pitchFamily="18" charset="0"/>
                        <a:ea typeface="Cambria Math" panose="02040503050406030204" pitchFamily="18" charset="0"/>
                      </a:rPr>
                      <m:t>∘</m:t>
                    </m:r>
                  </m:oMath>
                </a14:m>
                <a:endParaRPr lang="nl-BE" dirty="0"/>
              </a:p>
            </p:txBody>
          </p:sp>
        </mc:Choice>
        <mc:Fallback xmlns="">
          <p:sp>
            <p:nvSpPr>
              <p:cNvPr id="5" name="Titel 4">
                <a:extLst>
                  <a:ext uri="{FF2B5EF4-FFF2-40B4-BE49-F238E27FC236}">
                    <a16:creationId xmlns:a16="http://schemas.microsoft.com/office/drawing/2014/main" id="{3C76F9FF-9B6C-484B-B100-74097502B24A}"/>
                  </a:ext>
                </a:extLst>
              </p:cNvPr>
              <p:cNvSpPr>
                <a:spLocks noGrp="1" noRot="1" noChangeAspect="1" noMove="1" noResize="1" noEditPoints="1" noAdjustHandles="1" noChangeArrowheads="1" noChangeShapeType="1" noTextEdit="1"/>
              </p:cNvSpPr>
              <p:nvPr>
                <p:ph type="title"/>
              </p:nvPr>
            </p:nvSpPr>
            <p:spPr>
              <a:blipFill>
                <a:blip r:embed="rId3"/>
                <a:stretch>
                  <a:fillRect l="-2759" b="-3175"/>
                </a:stretch>
              </a:blipFill>
            </p:spPr>
            <p:txBody>
              <a:bodyPr/>
              <a:lstStyle/>
              <a:p>
                <a:r>
                  <a:rPr lang="nl-BE">
                    <a:noFill/>
                  </a:rPr>
                  <a:t> </a:t>
                </a:r>
              </a:p>
            </p:txBody>
          </p:sp>
        </mc:Fallback>
      </mc:AlternateContent>
    </p:spTree>
    <p:extLst>
      <p:ext uri="{BB962C8B-B14F-4D97-AF65-F5344CB8AC3E}">
        <p14:creationId xmlns:p14="http://schemas.microsoft.com/office/powerpoint/2010/main" val="1628767124"/>
      </p:ext>
    </p:extLst>
  </p:cSld>
  <p:clrMapOvr>
    <a:masterClrMapping/>
  </p:clrMapOvr>
  <p:transition spd="slow">
    <p:push dir="u"/>
  </p:transition>
</p:sld>
</file>

<file path=ppt/theme/theme1.xml><?xml version="1.0" encoding="utf-8"?>
<a:theme xmlns:a="http://schemas.openxmlformats.org/drawingml/2006/main" name="KU Leuven">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U Leuven Sedes">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U Leuven" id="{BC384CAF-57B4-4083-BC3D-22218BF4A46A}" vid="{75672E21-F18C-4958-94B8-19E54344552B}"/>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KU Leuven</Template>
  <TotalTime>0</TotalTime>
  <Words>1250</Words>
  <Application>Microsoft Office PowerPoint</Application>
  <PresentationFormat>Breedbeeld</PresentationFormat>
  <Paragraphs>148</Paragraphs>
  <Slides>21</Slides>
  <Notes>0</Notes>
  <HiddenSlides>0</HiddenSlides>
  <MMClips>0</MMClips>
  <ScaleCrop>false</ScaleCrop>
  <HeadingPairs>
    <vt:vector size="6" baseType="variant">
      <vt:variant>
        <vt:lpstr>Gebruikte lettertypen</vt:lpstr>
      </vt:variant>
      <vt:variant>
        <vt:i4>3</vt:i4>
      </vt:variant>
      <vt:variant>
        <vt:lpstr>Thema</vt:lpstr>
      </vt:variant>
      <vt:variant>
        <vt:i4>2</vt:i4>
      </vt:variant>
      <vt:variant>
        <vt:lpstr>Diatitels</vt:lpstr>
      </vt:variant>
      <vt:variant>
        <vt:i4>21</vt:i4>
      </vt:variant>
    </vt:vector>
  </HeadingPairs>
  <TitlesOfParts>
    <vt:vector size="26" baseType="lpstr">
      <vt:lpstr>Arial</vt:lpstr>
      <vt:lpstr>Calibri</vt:lpstr>
      <vt:lpstr>Cambria Math</vt:lpstr>
      <vt:lpstr>KU Leuven</vt:lpstr>
      <vt:lpstr>KU Leuven Sedes</vt:lpstr>
      <vt:lpstr>Permutatiegroepen + deelgroepen</vt:lpstr>
      <vt:lpstr>Instap: permutaties: definitie en samenstelling van permutaties</vt:lpstr>
      <vt:lpstr>Permutaties: definitie</vt:lpstr>
      <vt:lpstr>Samenstellen van 2 permutaties</vt:lpstr>
      <vt:lpstr>Permutaties van 3 elementen met de samenstelling: een groep?</vt:lpstr>
      <vt:lpstr>Permutaties van de verzameling met 3 elementen</vt:lpstr>
      <vt:lpstr>Vormen de verzameling van permutaties van {1,2,3} met de samenstelling een groep? </vt:lpstr>
      <vt:lpstr>Vormen de verzameling van permutaties van {1,2,3} met de samenstelling een groep? </vt:lpstr>
      <vt:lpstr>Groepen van de vorm S_n,∘</vt:lpstr>
      <vt:lpstr>Permutaties van 4 elementen: link met de symmetriegroep D_4,∘ ?</vt:lpstr>
      <vt:lpstr>Herneming: de groep D_4,∘ </vt:lpstr>
      <vt:lpstr>Herneming: de groep D_4,∘ </vt:lpstr>
      <vt:lpstr>Groepen in een groep? Deelgroepen</vt:lpstr>
      <vt:lpstr>D_4,∘ en S_4,∘, een groep in een groep?</vt:lpstr>
      <vt:lpstr>Deelgroepen: definitie</vt:lpstr>
      <vt:lpstr>Deelgroepen: opdracht</vt:lpstr>
      <vt:lpstr>Afrondende beschouwingen</vt:lpstr>
      <vt:lpstr>Terugblik op de ganse lessenreeks</vt:lpstr>
      <vt:lpstr>Waarom groepen bestuderen?</vt:lpstr>
      <vt:lpstr>Waarom groepen bestuderen?</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2017-09-13T11:47:32Z</dcterms:created>
  <dcterms:modified xsi:type="dcterms:W3CDTF">2022-03-04T15:31:34Z</dcterms:modified>
</cp:coreProperties>
</file>